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6"/>
  </p:notesMasterIdLst>
  <p:sldIdLst>
    <p:sldId id="256" r:id="rId2"/>
    <p:sldId id="344" r:id="rId3"/>
    <p:sldId id="360" r:id="rId4"/>
    <p:sldId id="361" r:id="rId5"/>
    <p:sldId id="362" r:id="rId6"/>
    <p:sldId id="349" r:id="rId7"/>
    <p:sldId id="350" r:id="rId8"/>
    <p:sldId id="403" r:id="rId9"/>
    <p:sldId id="352" r:id="rId10"/>
    <p:sldId id="354" r:id="rId11"/>
    <p:sldId id="355" r:id="rId12"/>
    <p:sldId id="377" r:id="rId13"/>
    <p:sldId id="369" r:id="rId14"/>
    <p:sldId id="363" r:id="rId15"/>
    <p:sldId id="364" r:id="rId16"/>
    <p:sldId id="365" r:id="rId17"/>
    <p:sldId id="353" r:id="rId18"/>
    <p:sldId id="366" r:id="rId19"/>
    <p:sldId id="367" r:id="rId20"/>
    <p:sldId id="368" r:id="rId21"/>
    <p:sldId id="370" r:id="rId22"/>
    <p:sldId id="371" r:id="rId23"/>
    <p:sldId id="372" r:id="rId24"/>
    <p:sldId id="373" r:id="rId25"/>
    <p:sldId id="374" r:id="rId26"/>
    <p:sldId id="375" r:id="rId27"/>
    <p:sldId id="376" r:id="rId28"/>
    <p:sldId id="400" r:id="rId29"/>
    <p:sldId id="379" r:id="rId30"/>
    <p:sldId id="378" r:id="rId31"/>
    <p:sldId id="389" r:id="rId32"/>
    <p:sldId id="388" r:id="rId33"/>
    <p:sldId id="390" r:id="rId34"/>
    <p:sldId id="391" r:id="rId35"/>
    <p:sldId id="392" r:id="rId36"/>
    <p:sldId id="380" r:id="rId37"/>
    <p:sldId id="381" r:id="rId38"/>
    <p:sldId id="382" r:id="rId39"/>
    <p:sldId id="383" r:id="rId40"/>
    <p:sldId id="384" r:id="rId41"/>
    <p:sldId id="385" r:id="rId42"/>
    <p:sldId id="386" r:id="rId43"/>
    <p:sldId id="387" r:id="rId44"/>
    <p:sldId id="393" r:id="rId45"/>
    <p:sldId id="394" r:id="rId46"/>
    <p:sldId id="395" r:id="rId47"/>
    <p:sldId id="396" r:id="rId48"/>
    <p:sldId id="398" r:id="rId49"/>
    <p:sldId id="401" r:id="rId50"/>
    <p:sldId id="402" r:id="rId51"/>
    <p:sldId id="397" r:id="rId52"/>
    <p:sldId id="399" r:id="rId53"/>
    <p:sldId id="404" r:id="rId54"/>
    <p:sldId id="343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10" autoAdjust="0"/>
    <p:restoredTop sz="86933" autoAdjust="0"/>
  </p:normalViewPr>
  <p:slideViewPr>
    <p:cSldViewPr>
      <p:cViewPr varScale="1">
        <p:scale>
          <a:sx n="80" d="100"/>
          <a:sy n="80" d="100"/>
        </p:scale>
        <p:origin x="-160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44C77-4A82-4484-AF45-71FB31E79701}" type="datetimeFigureOut">
              <a:rPr lang="en-US" smtClean="0"/>
              <a:t>3/3/2013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D7014-3A32-427F-85A0-BBEBCB83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7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3/3/2013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3/3/2013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0.w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gd2012.org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Maciejewski</a:t>
            </a:r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591</a:t>
            </a:r>
            <a:br>
              <a:rPr lang="en-US" dirty="0" smtClean="0"/>
            </a:br>
            <a:r>
              <a:rPr lang="en-US" dirty="0" smtClean="0"/>
              <a:t>Graphs and Networks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Draw a Graph?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Various graphic standards have been proposed for the representations</a:t>
            </a:r>
          </a:p>
          <a:p>
            <a:pPr lvl="1"/>
            <a:r>
              <a:rPr lang="en-US" dirty="0" smtClean="0"/>
              <a:t>Vertices are typically circles or boxes and edges are a simple curve</a:t>
            </a:r>
          </a:p>
          <a:p>
            <a:r>
              <a:rPr lang="en-US" dirty="0" smtClean="0"/>
              <a:t>So, a graph drawing algorithm takes in the edges and vertices of a graph and outputs a pictorial representation based on some algorithmic graphic standard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419600"/>
            <a:ext cx="424815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09696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Draw a Graph?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graph has infinitely many ways to be laid out</a:t>
            </a:r>
          </a:p>
          <a:p>
            <a:r>
              <a:rPr lang="en-US" dirty="0" smtClean="0"/>
              <a:t>What we are concerned with is the usefulness of the drawing or the capability of conveying the meaning and relationships</a:t>
            </a:r>
          </a:p>
          <a:p>
            <a:r>
              <a:rPr lang="en-US" dirty="0" smtClean="0"/>
              <a:t>These are often expressed by means of aesthetics</a:t>
            </a:r>
          </a:p>
          <a:p>
            <a:pPr lvl="1"/>
            <a:r>
              <a:rPr lang="en-US" dirty="0" smtClean="0"/>
              <a:t>A fundamental and classic aesthetic is the minimization of edge crossings</a:t>
            </a:r>
          </a:p>
          <a:p>
            <a:pPr lvl="1"/>
            <a:r>
              <a:rPr lang="en-US" dirty="0" smtClean="0"/>
              <a:t>Might want to minimize the area on the screen that the graph takes up</a:t>
            </a:r>
          </a:p>
          <a:p>
            <a:pPr lvl="1"/>
            <a:r>
              <a:rPr lang="en-US" dirty="0" smtClean="0"/>
              <a:t>May want to optimize displays of symmetry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6352401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 </a:t>
            </a:r>
            <a:r>
              <a:rPr lang="en-US" sz="1200" dirty="0" err="1" smtClean="0"/>
              <a:t>Eades</a:t>
            </a:r>
            <a:r>
              <a:rPr lang="en-US" sz="1200" dirty="0" smtClean="0"/>
              <a:t> and R </a:t>
            </a:r>
            <a:r>
              <a:rPr lang="en-US" sz="1200" dirty="0" err="1" smtClean="0"/>
              <a:t>Tamassia</a:t>
            </a:r>
            <a:r>
              <a:rPr lang="en-US" sz="1200" dirty="0" smtClean="0"/>
              <a:t>, “Algorithms for Drawing Graphs: An Annotated Bibliography,” </a:t>
            </a:r>
            <a:r>
              <a:rPr lang="en-US" sz="1200" i="1" dirty="0" smtClean="0"/>
              <a:t>Technical Report No. CS-89-09</a:t>
            </a:r>
            <a:r>
              <a:rPr lang="en-US" sz="1200" dirty="0" smtClean="0"/>
              <a:t>, Brown University, October 1989.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35529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Aesthetic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Crossings – minimize towards planar</a:t>
            </a:r>
          </a:p>
          <a:p>
            <a:r>
              <a:rPr lang="en-US" dirty="0" smtClean="0"/>
              <a:t>Total edge length – minimize towards proper scale</a:t>
            </a:r>
          </a:p>
          <a:p>
            <a:r>
              <a:rPr lang="en-US" dirty="0" smtClean="0"/>
              <a:t>Area – minimize towards efficiency</a:t>
            </a:r>
          </a:p>
          <a:p>
            <a:r>
              <a:rPr lang="en-US" dirty="0" smtClean="0"/>
              <a:t>Maximum edge length – minimize longest edge</a:t>
            </a:r>
          </a:p>
          <a:p>
            <a:r>
              <a:rPr lang="en-US" dirty="0" smtClean="0"/>
              <a:t>Uniform edge length – minimize variance</a:t>
            </a:r>
          </a:p>
          <a:p>
            <a:r>
              <a:rPr lang="en-US" dirty="0" smtClean="0"/>
              <a:t>Total bends – minimize orthogonal towards straight-line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477000"/>
            <a:ext cx="845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Some details from this slide borrowed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</a:t>
            </a:r>
            <a:r>
              <a:rPr lang="en-US" sz="1200" dirty="0"/>
              <a:t>Graph lecture:  </a:t>
            </a:r>
            <a:r>
              <a:rPr lang="en-US" sz="1200" dirty="0" smtClean="0"/>
              <a:t>http</a:t>
            </a:r>
            <a:r>
              <a:rPr lang="en-US" sz="1200" dirty="0"/>
              <a:t>://www.cc.gatech.edu/~stasko/7450/Notes/graph1.pdf</a:t>
            </a:r>
          </a:p>
        </p:txBody>
      </p:sp>
    </p:spTree>
    <p:extLst>
      <p:ext uri="{BB962C8B-B14F-4D97-AF65-F5344CB8AC3E}">
        <p14:creationId xmlns:p14="http://schemas.microsoft.com/office/powerpoint/2010/main" val="1220000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Experimenting with Aesthetics-Based Graph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Automatic graph layout algorithms are judged on typically two things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Extent to which they conform to an aesthetic (minimized crossings, maximized symmetry, etc.)</a:t>
            </a:r>
          </a:p>
          <a:p>
            <a:r>
              <a:rPr lang="en-US" dirty="0" smtClean="0"/>
              <a:t>However, we want to understand if humans can use these</a:t>
            </a:r>
          </a:p>
          <a:p>
            <a:r>
              <a:rPr lang="en-US" dirty="0" smtClean="0"/>
              <a:t>Helen Purchase preformed a series of experiments to explore this</a:t>
            </a:r>
          </a:p>
          <a:p>
            <a:r>
              <a:rPr lang="en-US" dirty="0" smtClean="0"/>
              <a:t>Experiments showed that reducing the number of crossing is the most important aesthetic to consider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6320135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Purchase, H.C.; Carrington, D.; </a:t>
            </a:r>
            <a:r>
              <a:rPr lang="en-US" sz="1200" dirty="0" err="1"/>
              <a:t>Allder</a:t>
            </a:r>
            <a:r>
              <a:rPr lang="en-US" sz="1200" dirty="0"/>
              <a:t>, J.-A. Experimenting with aesthetics-based graph layout. In: Anderson, M.; Cheng, P.; </a:t>
            </a:r>
            <a:r>
              <a:rPr lang="en-US" sz="1200" dirty="0" err="1"/>
              <a:t>Haarslev</a:t>
            </a:r>
            <a:r>
              <a:rPr lang="en-US" sz="1200" dirty="0"/>
              <a:t>, V., editors. Vol. LNAI 1889, Theory and Application of Diagrams Conference: Springer </a:t>
            </a:r>
            <a:r>
              <a:rPr lang="en-US" sz="1200" dirty="0" err="1"/>
              <a:t>Verlag</a:t>
            </a:r>
            <a:r>
              <a:rPr lang="en-US" sz="1200" dirty="0"/>
              <a:t>; 2000. p. 498-501</a:t>
            </a:r>
          </a:p>
        </p:txBody>
      </p:sp>
    </p:spTree>
    <p:extLst>
      <p:ext uri="{BB962C8B-B14F-4D97-AF65-F5344CB8AC3E}">
        <p14:creationId xmlns:p14="http://schemas.microsoft.com/office/powerpoint/2010/main" val="2870557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Rooted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sz="2400" dirty="0" smtClean="0"/>
              <a:t>A graph might be used to represent some hierarchy, so we often utilize a tree metaphor</a:t>
            </a:r>
          </a:p>
          <a:p>
            <a:r>
              <a:rPr lang="en-US" sz="2400" dirty="0" smtClean="0"/>
              <a:t>Typically these utilize the following aesthetics</a:t>
            </a:r>
          </a:p>
          <a:p>
            <a:pPr lvl="1"/>
            <a:r>
              <a:rPr lang="en-US" sz="2000" dirty="0" smtClean="0"/>
              <a:t>Vertices are placed along horizontal lines according to their level (distance from root)</a:t>
            </a:r>
          </a:p>
          <a:p>
            <a:pPr lvl="1"/>
            <a:r>
              <a:rPr lang="en-US" sz="2000" dirty="0" smtClean="0"/>
              <a:t>There is a minimum separation distance between two consecutive vertices on the same level</a:t>
            </a:r>
          </a:p>
          <a:p>
            <a:pPr lvl="1"/>
            <a:r>
              <a:rPr lang="en-US" sz="2000" dirty="0" smtClean="0"/>
              <a:t>The width of the drawing is as small as possible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9349" y="4377023"/>
            <a:ext cx="3629419" cy="2023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6504801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 </a:t>
            </a:r>
            <a:r>
              <a:rPr lang="en-US" sz="1200" dirty="0" err="1" smtClean="0"/>
              <a:t>Eades</a:t>
            </a:r>
            <a:r>
              <a:rPr lang="en-US" sz="1200" dirty="0" smtClean="0"/>
              <a:t> and R </a:t>
            </a:r>
            <a:r>
              <a:rPr lang="en-US" sz="1200" dirty="0" err="1" smtClean="0"/>
              <a:t>Tamassia</a:t>
            </a:r>
            <a:r>
              <a:rPr lang="en-US" sz="1200" dirty="0" smtClean="0"/>
              <a:t>, “Algorithms for Drawing Graphs: An Annotated Bibliography,” </a:t>
            </a:r>
            <a:r>
              <a:rPr lang="en-US" sz="1200" i="1" dirty="0" smtClean="0"/>
              <a:t>Technical Report No. CS-89-09</a:t>
            </a:r>
            <a:r>
              <a:rPr lang="en-US" sz="1200" dirty="0" smtClean="0"/>
              <a:t>, Brown University, October 1989.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6536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can have trees that do not represent hierarchy</a:t>
            </a:r>
          </a:p>
          <a:p>
            <a:r>
              <a:rPr lang="en-US" dirty="0" smtClean="0"/>
              <a:t>Modify rooted trees to produce radial drawing by arranging the vertices of each level on a concentric circle</a:t>
            </a:r>
          </a:p>
          <a:p>
            <a:r>
              <a:rPr lang="en-US" dirty="0" smtClean="0"/>
              <a:t>It is NP-complete to construct a planar orthogonal grid drawing of a tree such that the maximum edge length is minimized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6477000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 </a:t>
            </a:r>
            <a:r>
              <a:rPr lang="en-US" sz="1200" dirty="0" err="1" smtClean="0"/>
              <a:t>Eades</a:t>
            </a:r>
            <a:r>
              <a:rPr lang="en-US" sz="1200" dirty="0" smtClean="0"/>
              <a:t> and R </a:t>
            </a:r>
            <a:r>
              <a:rPr lang="en-US" sz="1200" dirty="0" err="1" smtClean="0"/>
              <a:t>Tamassia</a:t>
            </a:r>
            <a:r>
              <a:rPr lang="en-US" sz="1200" dirty="0" smtClean="0"/>
              <a:t>, “Algorithms for Drawing Graphs: An Annotated Bibliography,” </a:t>
            </a:r>
            <a:r>
              <a:rPr lang="en-US" sz="1200" i="1" dirty="0" smtClean="0"/>
              <a:t>Technical Report No. CS-89-09</a:t>
            </a:r>
            <a:r>
              <a:rPr lang="en-US" sz="1200" dirty="0" smtClean="0"/>
              <a:t>, Brown University, October 1989.</a:t>
            </a:r>
            <a:endParaRPr lang="en-US" sz="1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581400"/>
            <a:ext cx="2819400" cy="2793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3744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Planarity Testing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267200"/>
          </a:xfrm>
        </p:spPr>
        <p:txBody>
          <a:bodyPr/>
          <a:lstStyle/>
          <a:p>
            <a:r>
              <a:rPr lang="en-US" dirty="0" smtClean="0"/>
              <a:t>Clearly, one aesthetic is to remove line crossing, thus planarity is a desirable graph feature</a:t>
            </a:r>
          </a:p>
          <a:p>
            <a:r>
              <a:rPr lang="en-US" dirty="0" smtClean="0"/>
              <a:t>This is a well-studied problem, and many methods exist that run in O(n) time where n is the number of edges (or vertices) in a graph</a:t>
            </a:r>
            <a:endParaRPr lang="en-US" dirty="0"/>
          </a:p>
          <a:p>
            <a:pPr lvl="1"/>
            <a:r>
              <a:rPr lang="en-US" i="1" dirty="0" smtClean="0"/>
              <a:t>Classic path addition method</a:t>
            </a:r>
            <a:r>
              <a:rPr lang="en-US" i="1" baseline="30000" dirty="0" smtClean="0"/>
              <a:t>1</a:t>
            </a:r>
            <a:r>
              <a:rPr lang="en-US" dirty="0" smtClean="0"/>
              <a:t> </a:t>
            </a:r>
          </a:p>
          <a:p>
            <a:pPr lvl="1"/>
            <a:r>
              <a:rPr lang="en-US" i="1" dirty="0" smtClean="0"/>
              <a:t>PQ tree vertex addition method</a:t>
            </a:r>
            <a:r>
              <a:rPr lang="en-US" i="1" baseline="30000" dirty="0" smtClean="0"/>
              <a:t>2</a:t>
            </a:r>
          </a:p>
          <a:p>
            <a:pPr lvl="1"/>
            <a:r>
              <a:rPr lang="en-US" i="1" dirty="0" smtClean="0"/>
              <a:t>Edge addition method</a:t>
            </a:r>
            <a:r>
              <a:rPr lang="en-US" i="1" baseline="30000" dirty="0" smtClean="0"/>
              <a:t>3</a:t>
            </a:r>
          </a:p>
          <a:p>
            <a:r>
              <a:rPr lang="en-US" dirty="0" smtClean="0"/>
              <a:t>The source code for such planarity tests are publicly </a:t>
            </a:r>
            <a:r>
              <a:rPr lang="en-US" dirty="0"/>
              <a:t>available online: http://www.ogdf.net/doku.php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5715000"/>
            <a:ext cx="84581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1 - </a:t>
            </a:r>
            <a:r>
              <a:rPr lang="en-US" sz="1200" dirty="0" err="1" smtClean="0"/>
              <a:t>Hopcroft</a:t>
            </a:r>
            <a:r>
              <a:rPr lang="en-US" sz="1200" dirty="0"/>
              <a:t>, John; </a:t>
            </a:r>
            <a:r>
              <a:rPr lang="en-US" sz="1200" dirty="0" err="1"/>
              <a:t>Tarjan</a:t>
            </a:r>
            <a:r>
              <a:rPr lang="en-US" sz="1200" dirty="0"/>
              <a:t>, Robert E. (1974), "Efficient planarity testing", </a:t>
            </a:r>
            <a:r>
              <a:rPr lang="en-US" sz="1200" i="1" dirty="0"/>
              <a:t>Journal of the Association for Computing Machinery</a:t>
            </a:r>
            <a:r>
              <a:rPr lang="en-US" sz="1200" dirty="0"/>
              <a:t> </a:t>
            </a:r>
            <a:r>
              <a:rPr lang="en-US" sz="1200" b="1" dirty="0"/>
              <a:t>21</a:t>
            </a:r>
            <a:r>
              <a:rPr lang="en-US" sz="1200" dirty="0"/>
              <a:t> (4): </a:t>
            </a:r>
            <a:r>
              <a:rPr lang="en-US" sz="1200" dirty="0" smtClean="0"/>
              <a:t>549–568</a:t>
            </a:r>
          </a:p>
          <a:p>
            <a:r>
              <a:rPr lang="en-US" sz="1200" dirty="0" smtClean="0"/>
              <a:t>2 - Lempel</a:t>
            </a:r>
            <a:r>
              <a:rPr lang="en-US" sz="1200" dirty="0"/>
              <a:t>, A.; Even, S.; </a:t>
            </a:r>
            <a:r>
              <a:rPr lang="en-US" sz="1200" dirty="0" err="1"/>
              <a:t>Cederbaum</a:t>
            </a:r>
            <a:r>
              <a:rPr lang="en-US" sz="1200" dirty="0"/>
              <a:t>, I. (1967), "An algorithm for planarity testing of graphs", in </a:t>
            </a:r>
            <a:r>
              <a:rPr lang="en-US" sz="1200" dirty="0" err="1"/>
              <a:t>Rosenstiehl</a:t>
            </a:r>
            <a:r>
              <a:rPr lang="en-US" sz="1200" dirty="0"/>
              <a:t>, P., </a:t>
            </a:r>
            <a:r>
              <a:rPr lang="en-US" sz="1200" i="1" dirty="0"/>
              <a:t>Theory of Graphs</a:t>
            </a:r>
            <a:r>
              <a:rPr lang="en-US" sz="1200" dirty="0"/>
              <a:t>, New York: Gordon and Breach, pp. 215–232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3 - </a:t>
            </a:r>
            <a:r>
              <a:rPr lang="en-US" sz="1200" dirty="0"/>
              <a:t>Boyer &amp; </a:t>
            </a:r>
            <a:r>
              <a:rPr lang="en-US" sz="1200" dirty="0" err="1"/>
              <a:t>Myrvold</a:t>
            </a:r>
            <a:r>
              <a:rPr lang="en-US" sz="1200" dirty="0"/>
              <a:t> (2004), p. 243: “Its implementation in LEDA is slower than LEDA implementations of many other O(</a:t>
            </a:r>
            <a:r>
              <a:rPr lang="en-US" sz="1200" i="1" dirty="0"/>
              <a:t>n</a:t>
            </a:r>
            <a:r>
              <a:rPr lang="en-US" sz="1200" dirty="0"/>
              <a:t>)-time planarity algorithms.”</a:t>
            </a:r>
          </a:p>
        </p:txBody>
      </p:sp>
    </p:spTree>
    <p:extLst>
      <p:ext uri="{BB962C8B-B14F-4D97-AF65-F5344CB8AC3E}">
        <p14:creationId xmlns:p14="http://schemas.microsoft.com/office/powerpoint/2010/main" val="140693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Straight Line Graph Drawings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Tutte’s</a:t>
            </a:r>
            <a:r>
              <a:rPr lang="en-US" dirty="0" smtClean="0"/>
              <a:t> Algorithm</a:t>
            </a:r>
          </a:p>
          <a:p>
            <a:pPr lvl="1"/>
            <a:r>
              <a:rPr lang="en-US" dirty="0" smtClean="0"/>
              <a:t>Fix one face of a simple, planar, 3-connected graph in convex position</a:t>
            </a:r>
          </a:p>
          <a:p>
            <a:pPr lvl="1"/>
            <a:r>
              <a:rPr lang="en-US" dirty="0" smtClean="0"/>
              <a:t>Place each other vertex at the barycenter (centroid) of its neighbors</a:t>
            </a:r>
          </a:p>
          <a:p>
            <a:r>
              <a:rPr lang="en-US" dirty="0" smtClean="0"/>
              <a:t>The result is a non-crossing, convex drawing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800" y="6324600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William T. </a:t>
            </a:r>
            <a:r>
              <a:rPr lang="en-US" sz="1200" dirty="0" err="1"/>
              <a:t>Tutte</a:t>
            </a:r>
            <a:r>
              <a:rPr lang="en-US" sz="1200" dirty="0"/>
              <a:t>. How to draw a graph. </a:t>
            </a:r>
            <a:r>
              <a:rPr lang="en-US" sz="1200" i="1" dirty="0"/>
              <a:t>Proc. London Math. </a:t>
            </a:r>
            <a:r>
              <a:rPr lang="en-US" sz="1200" i="1" dirty="0" smtClean="0"/>
              <a:t>Society</a:t>
            </a:r>
            <a:r>
              <a:rPr lang="en-US" sz="1200" dirty="0" smtClean="0"/>
              <a:t>, 13(52</a:t>
            </a:r>
            <a:r>
              <a:rPr lang="en-US" sz="1200" dirty="0"/>
              <a:t>):743–768, 1963</a:t>
            </a:r>
            <a:r>
              <a:rPr lang="en-US" dirty="0"/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146" y="3962400"/>
            <a:ext cx="2273904" cy="225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33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Orthogonal Grid Drawings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Planar orthogonal grid drawings were first studied in connection with circuit layout</a:t>
            </a:r>
          </a:p>
          <a:p>
            <a:r>
              <a:rPr lang="en-US" dirty="0" smtClean="0"/>
              <a:t>With this graphic standard, goal is to minimize the number of bends (good for readability and for VLSI)</a:t>
            </a:r>
          </a:p>
          <a:p>
            <a:r>
              <a:rPr lang="en-US" dirty="0" smtClean="0"/>
              <a:t>Any planar graph of degree at most 4 admits a planar orthogonal grid drawing with area O(n</a:t>
            </a:r>
            <a:r>
              <a:rPr lang="en-US" baseline="30000" dirty="0" smtClean="0"/>
              <a:t>2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6477000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 </a:t>
            </a:r>
            <a:r>
              <a:rPr lang="en-US" sz="1200" dirty="0" err="1" smtClean="0"/>
              <a:t>Eades</a:t>
            </a:r>
            <a:r>
              <a:rPr lang="en-US" sz="1200" dirty="0" smtClean="0"/>
              <a:t> and R </a:t>
            </a:r>
            <a:r>
              <a:rPr lang="en-US" sz="1200" dirty="0" err="1" smtClean="0"/>
              <a:t>Tamassia</a:t>
            </a:r>
            <a:r>
              <a:rPr lang="en-US" sz="1200" dirty="0" smtClean="0"/>
              <a:t>, “Algorithms for Drawing Graphs: An Annotated Bibliography,” </a:t>
            </a:r>
            <a:r>
              <a:rPr lang="en-US" sz="1200" i="1" dirty="0" smtClean="0"/>
              <a:t>Technical Report No. CS-89-09</a:t>
            </a:r>
            <a:r>
              <a:rPr lang="en-US" sz="1200" dirty="0" smtClean="0"/>
              <a:t>, Brown University, October 1989.</a:t>
            </a:r>
            <a:endParaRPr lang="en-US" sz="12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50" y="4173102"/>
            <a:ext cx="3981450" cy="2075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561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Visibility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 visibility representation for a planar graph G consists of representing the vertices of G by horizontal segments, and the edges of G by vertical segments so that the edge-segment associated with each edge (</a:t>
            </a:r>
            <a:r>
              <a:rPr lang="en-US" dirty="0" err="1" smtClean="0"/>
              <a:t>u,v</a:t>
            </a:r>
            <a:r>
              <a:rPr lang="en-US" dirty="0" smtClean="0"/>
              <a:t>) intersects exactly the vertex-segments associated with u and v, and no other vertex-segment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3505200"/>
            <a:ext cx="4095750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6477000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 </a:t>
            </a:r>
            <a:r>
              <a:rPr lang="en-US" sz="1200" dirty="0" err="1" smtClean="0"/>
              <a:t>Eades</a:t>
            </a:r>
            <a:r>
              <a:rPr lang="en-US" sz="1200" dirty="0" smtClean="0"/>
              <a:t> and R </a:t>
            </a:r>
            <a:r>
              <a:rPr lang="en-US" sz="1200" dirty="0" err="1" smtClean="0"/>
              <a:t>Tamassia</a:t>
            </a:r>
            <a:r>
              <a:rPr lang="en-US" sz="1200" dirty="0" smtClean="0"/>
              <a:t>, “Algorithms for Drawing Graphs: An Annotated Bibliography,” </a:t>
            </a:r>
            <a:r>
              <a:rPr lang="en-US" sz="1200" i="1" dirty="0" smtClean="0"/>
              <a:t>Technical Report No. CS-89-09</a:t>
            </a:r>
            <a:r>
              <a:rPr lang="en-US" sz="1200" dirty="0" smtClean="0"/>
              <a:t>, Brown University, October 1989.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45413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Past lectures, we’ve talked about multivariate data</a:t>
            </a:r>
          </a:p>
          <a:p>
            <a:pPr lvl="1"/>
            <a:r>
              <a:rPr lang="en-US" dirty="0" smtClean="0"/>
              <a:t>Time series (line plots, cyclical, control chart, prediction)</a:t>
            </a:r>
          </a:p>
          <a:p>
            <a:pPr lvl="1"/>
            <a:r>
              <a:rPr lang="en-US" dirty="0" smtClean="0"/>
              <a:t>Geographic (choropleth maps, spatial autocorrelation)</a:t>
            </a:r>
          </a:p>
          <a:p>
            <a:r>
              <a:rPr lang="en-US" dirty="0" smtClean="0"/>
              <a:t>In these data, we’re seeing connections between events, locations and time</a:t>
            </a:r>
          </a:p>
          <a:p>
            <a:r>
              <a:rPr lang="en-US" dirty="0" smtClean="0"/>
              <a:t>However, there are other ways to represent these sorts of connections</a:t>
            </a:r>
          </a:p>
          <a:p>
            <a:r>
              <a:rPr lang="en-US" dirty="0" smtClean="0"/>
              <a:t>We can model a set of connections as a graph</a:t>
            </a:r>
          </a:p>
        </p:txBody>
      </p:sp>
    </p:spTree>
    <p:extLst>
      <p:ext uri="{BB962C8B-B14F-4D97-AF65-F5344CB8AC3E}">
        <p14:creationId xmlns:p14="http://schemas.microsoft.com/office/powerpoint/2010/main" val="364623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Planar Drawings on a Line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4000"/>
            <a:ext cx="6324600" cy="4082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800" y="6477000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 </a:t>
            </a:r>
            <a:r>
              <a:rPr lang="en-US" sz="1200" dirty="0" err="1" smtClean="0"/>
              <a:t>Eades</a:t>
            </a:r>
            <a:r>
              <a:rPr lang="en-US" sz="1200" dirty="0" smtClean="0"/>
              <a:t> and R </a:t>
            </a:r>
            <a:r>
              <a:rPr lang="en-US" sz="1200" dirty="0" err="1" smtClean="0"/>
              <a:t>Tamassia</a:t>
            </a:r>
            <a:r>
              <a:rPr lang="en-US" sz="1200" dirty="0" smtClean="0"/>
              <a:t>, “Algorithms for Drawing Graphs: An Annotated Bibliography,” </a:t>
            </a:r>
            <a:r>
              <a:rPr lang="en-US" sz="1200" i="1" dirty="0" smtClean="0"/>
              <a:t>Technical Report No. CS-89-09</a:t>
            </a:r>
            <a:r>
              <a:rPr lang="en-US" sz="1200" dirty="0" smtClean="0"/>
              <a:t>, Brown University, October 1989.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1167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Force-Directed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Use a physical analogy to draw graphs</a:t>
            </a:r>
          </a:p>
          <a:p>
            <a:r>
              <a:rPr lang="en-US" dirty="0" smtClean="0"/>
              <a:t>View a graph as a system of objects with forces acting between them</a:t>
            </a:r>
          </a:p>
          <a:p>
            <a:r>
              <a:rPr lang="en-US" dirty="0" smtClean="0"/>
              <a:t>Assumption is that a balanced system gives a good layout</a:t>
            </a:r>
          </a:p>
          <a:p>
            <a:r>
              <a:rPr lang="en-US" dirty="0" smtClean="0"/>
              <a:t>Specifically, a system configuration with locally minimum energy</a:t>
            </a:r>
          </a:p>
          <a:p>
            <a:pPr lvl="1"/>
            <a:r>
              <a:rPr lang="en-US" dirty="0" smtClean="0"/>
              <a:t>The sum of forces on each object is zero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057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Force-Directed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Consider each node/vertex to be the object of the system</a:t>
            </a:r>
          </a:p>
          <a:p>
            <a:r>
              <a:rPr lang="en-US" dirty="0" smtClean="0"/>
              <a:t>The nodes interact with each other based on some forces</a:t>
            </a:r>
          </a:p>
          <a:p>
            <a:r>
              <a:rPr lang="en-US" dirty="0" smtClean="0"/>
              <a:t>Edges do not interact with each other, instead, they add new forces to each node</a:t>
            </a:r>
          </a:p>
          <a:p>
            <a:r>
              <a:rPr lang="en-US" dirty="0" smtClean="0"/>
              <a:t>Equilibrium configuration is when the sum of forces on each node is zero </a:t>
            </a:r>
          </a:p>
          <a:p>
            <a:r>
              <a:rPr lang="en-US" dirty="0" smtClean="0"/>
              <a:t>Methods typically have two parts</a:t>
            </a:r>
          </a:p>
          <a:p>
            <a:pPr lvl="1"/>
            <a:r>
              <a:rPr lang="en-US" dirty="0" smtClean="0"/>
              <a:t>Model – a force system defined by vertices and edges</a:t>
            </a:r>
          </a:p>
          <a:p>
            <a:pPr lvl="1"/>
            <a:r>
              <a:rPr lang="en-US" dirty="0" smtClean="0"/>
              <a:t>Algorithm – a technique for finding equilibrium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271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Vertex</a:t>
            </a:r>
          </a:p>
          <a:p>
            <a:pPr lvl="1"/>
            <a:r>
              <a:rPr lang="en-US" dirty="0" smtClean="0"/>
              <a:t>Thought of as an electrically charge particle that repels each other</a:t>
            </a:r>
          </a:p>
          <a:p>
            <a:r>
              <a:rPr lang="en-US" dirty="0" smtClean="0"/>
              <a:t>Edge</a:t>
            </a:r>
          </a:p>
          <a:p>
            <a:pPr lvl="1"/>
            <a:r>
              <a:rPr lang="en-US" dirty="0" smtClean="0"/>
              <a:t>Thought of as a spring that connects the particles</a:t>
            </a:r>
          </a:p>
          <a:p>
            <a:pPr lvl="1"/>
            <a:r>
              <a:rPr lang="en-US" dirty="0" smtClean="0"/>
              <a:t>So there is an attraction force when longer than the natural length, and repulsion when shorter</a:t>
            </a:r>
          </a:p>
        </p:txBody>
      </p:sp>
      <p:grpSp>
        <p:nvGrpSpPr>
          <p:cNvPr id="4" name="Group 69"/>
          <p:cNvGrpSpPr>
            <a:grpSpLocks/>
          </p:cNvGrpSpPr>
          <p:nvPr/>
        </p:nvGrpSpPr>
        <p:grpSpPr bwMode="auto">
          <a:xfrm>
            <a:off x="1163638" y="5104279"/>
            <a:ext cx="1397005" cy="1082209"/>
            <a:chOff x="733" y="2931"/>
            <a:chExt cx="1033" cy="849"/>
          </a:xfrm>
        </p:grpSpPr>
        <p:sp>
          <p:nvSpPr>
            <p:cNvPr id="5" name="Line 5"/>
            <p:cNvSpPr>
              <a:spLocks noChangeShapeType="1"/>
            </p:cNvSpPr>
            <p:nvPr/>
          </p:nvSpPr>
          <p:spPr bwMode="auto">
            <a:xfrm flipH="1">
              <a:off x="931" y="2976"/>
              <a:ext cx="452" cy="3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Line 6"/>
            <p:cNvSpPr>
              <a:spLocks noChangeShapeType="1"/>
            </p:cNvSpPr>
            <p:nvPr/>
          </p:nvSpPr>
          <p:spPr bwMode="auto">
            <a:xfrm>
              <a:off x="939" y="3316"/>
              <a:ext cx="739" cy="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7"/>
            <p:cNvSpPr>
              <a:spLocks noChangeShapeType="1"/>
            </p:cNvSpPr>
            <p:nvPr/>
          </p:nvSpPr>
          <p:spPr bwMode="auto">
            <a:xfrm flipH="1">
              <a:off x="804" y="3323"/>
              <a:ext cx="127" cy="3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804" y="3366"/>
              <a:ext cx="895" cy="3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733" y="3651"/>
              <a:ext cx="141" cy="129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864" y="3257"/>
              <a:ext cx="142" cy="129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1625" y="3285"/>
              <a:ext cx="141" cy="129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1292" y="2931"/>
              <a:ext cx="141" cy="129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3" name="AutoShape 13"/>
          <p:cNvSpPr>
            <a:spLocks noChangeArrowheads="1"/>
          </p:cNvSpPr>
          <p:nvPr/>
        </p:nvSpPr>
        <p:spPr bwMode="auto">
          <a:xfrm>
            <a:off x="2962275" y="4862586"/>
            <a:ext cx="605865" cy="498402"/>
          </a:xfrm>
          <a:prstGeom prst="rightArrow">
            <a:avLst>
              <a:gd name="adj1" fmla="val 50000"/>
              <a:gd name="adj2" fmla="val 5729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AU" sz="2000" dirty="0">
                <a:ea typeface="굴림" pitchFamily="34" charset="-127"/>
              </a:rPr>
              <a:t>1</a:t>
            </a:r>
            <a:r>
              <a:rPr lang="en-AU" sz="2000" dirty="0">
                <a:solidFill>
                  <a:schemeClr val="tx2"/>
                </a:solidFill>
                <a:ea typeface="굴림" pitchFamily="34" charset="-127"/>
              </a:rPr>
              <a:t>.</a:t>
            </a:r>
          </a:p>
        </p:txBody>
      </p:sp>
      <p:grpSp>
        <p:nvGrpSpPr>
          <p:cNvPr id="14" name="Group 68"/>
          <p:cNvGrpSpPr>
            <a:grpSpLocks/>
          </p:cNvGrpSpPr>
          <p:nvPr/>
        </p:nvGrpSpPr>
        <p:grpSpPr bwMode="auto">
          <a:xfrm>
            <a:off x="3848101" y="4584059"/>
            <a:ext cx="1614738" cy="1815154"/>
            <a:chOff x="2424" y="2490"/>
            <a:chExt cx="1194" cy="1424"/>
          </a:xfrm>
        </p:grpSpPr>
        <p:sp>
          <p:nvSpPr>
            <p:cNvPr id="15" name="Oval 14"/>
            <p:cNvSpPr>
              <a:spLocks noChangeArrowheads="1"/>
            </p:cNvSpPr>
            <p:nvPr/>
          </p:nvSpPr>
          <p:spPr bwMode="auto">
            <a:xfrm>
              <a:off x="3441" y="3314"/>
              <a:ext cx="177" cy="258"/>
            </a:xfrm>
            <a:prstGeom prst="ellipse">
              <a:avLst/>
            </a:prstGeom>
            <a:solidFill>
              <a:schemeClr val="tx2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Oval 15"/>
            <p:cNvSpPr>
              <a:spLocks noChangeArrowheads="1"/>
            </p:cNvSpPr>
            <p:nvPr/>
          </p:nvSpPr>
          <p:spPr bwMode="auto">
            <a:xfrm>
              <a:off x="2447" y="2490"/>
              <a:ext cx="176" cy="258"/>
            </a:xfrm>
            <a:prstGeom prst="ellipse">
              <a:avLst/>
            </a:prstGeom>
            <a:solidFill>
              <a:schemeClr val="tx2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Oval 16"/>
            <p:cNvSpPr>
              <a:spLocks noChangeArrowheads="1"/>
            </p:cNvSpPr>
            <p:nvPr/>
          </p:nvSpPr>
          <p:spPr bwMode="auto">
            <a:xfrm>
              <a:off x="3133" y="3234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Oval 17"/>
            <p:cNvSpPr>
              <a:spLocks noChangeArrowheads="1"/>
            </p:cNvSpPr>
            <p:nvPr/>
          </p:nvSpPr>
          <p:spPr bwMode="auto">
            <a:xfrm>
              <a:off x="3186" y="3241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Oval 18"/>
            <p:cNvSpPr>
              <a:spLocks noChangeArrowheads="1"/>
            </p:cNvSpPr>
            <p:nvPr/>
          </p:nvSpPr>
          <p:spPr bwMode="auto">
            <a:xfrm>
              <a:off x="3229" y="3248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Oval 19"/>
            <p:cNvSpPr>
              <a:spLocks noChangeArrowheads="1"/>
            </p:cNvSpPr>
            <p:nvPr/>
          </p:nvSpPr>
          <p:spPr bwMode="auto">
            <a:xfrm>
              <a:off x="3298" y="3255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3351" y="3272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2644" y="3187"/>
              <a:ext cx="177" cy="259"/>
            </a:xfrm>
            <a:prstGeom prst="ellipse">
              <a:avLst/>
            </a:prstGeom>
            <a:solidFill>
              <a:schemeClr val="tx2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2424" y="3655"/>
              <a:ext cx="177" cy="259"/>
            </a:xfrm>
            <a:prstGeom prst="ellipse">
              <a:avLst/>
            </a:prstGeom>
            <a:solidFill>
              <a:schemeClr val="tx2"/>
            </a:solidFill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2543" y="3579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2596" y="3477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2637" y="3417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3405" y="3378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8" name="Oval 27"/>
            <p:cNvSpPr>
              <a:spLocks noChangeArrowheads="1"/>
            </p:cNvSpPr>
            <p:nvPr/>
          </p:nvSpPr>
          <p:spPr bwMode="auto">
            <a:xfrm>
              <a:off x="3420" y="3297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2549" y="3705"/>
              <a:ext cx="64" cy="159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2613" y="3667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Oval 30"/>
            <p:cNvSpPr>
              <a:spLocks noChangeArrowheads="1"/>
            </p:cNvSpPr>
            <p:nvPr/>
          </p:nvSpPr>
          <p:spPr bwMode="auto">
            <a:xfrm>
              <a:off x="2677" y="3653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Oval 31"/>
            <p:cNvSpPr>
              <a:spLocks noChangeArrowheads="1"/>
            </p:cNvSpPr>
            <p:nvPr/>
          </p:nvSpPr>
          <p:spPr bwMode="auto">
            <a:xfrm>
              <a:off x="2730" y="3621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2808" y="3603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2872" y="3568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Oval 34"/>
            <p:cNvSpPr>
              <a:spLocks noChangeArrowheads="1"/>
            </p:cNvSpPr>
            <p:nvPr/>
          </p:nvSpPr>
          <p:spPr bwMode="auto">
            <a:xfrm>
              <a:off x="3338" y="3413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Oval 35"/>
            <p:cNvSpPr>
              <a:spLocks noChangeArrowheads="1"/>
            </p:cNvSpPr>
            <p:nvPr/>
          </p:nvSpPr>
          <p:spPr bwMode="auto">
            <a:xfrm>
              <a:off x="3277" y="3420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3217" y="3448"/>
              <a:ext cx="64" cy="159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3149" y="3462"/>
              <a:ext cx="64" cy="159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3068" y="3494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3000" y="3505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Oval 40"/>
            <p:cNvSpPr>
              <a:spLocks noChangeArrowheads="1"/>
            </p:cNvSpPr>
            <p:nvPr/>
          </p:nvSpPr>
          <p:spPr bwMode="auto">
            <a:xfrm>
              <a:off x="2940" y="3526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 useBgFill="1">
          <p:nvSpPr>
            <p:cNvPr id="42" name="Oval 41"/>
            <p:cNvSpPr>
              <a:spLocks noChangeArrowheads="1"/>
            </p:cNvSpPr>
            <p:nvPr/>
          </p:nvSpPr>
          <p:spPr bwMode="auto">
            <a:xfrm>
              <a:off x="3475" y="3373"/>
              <a:ext cx="97" cy="150"/>
            </a:xfrm>
            <a:prstGeom prst="ellipse">
              <a:avLst/>
            </a:prstGeom>
            <a:ln w="127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 useBgFill="1">
          <p:nvSpPr>
            <p:cNvPr id="43" name="Oval 42"/>
            <p:cNvSpPr>
              <a:spLocks noChangeArrowheads="1"/>
            </p:cNvSpPr>
            <p:nvPr/>
          </p:nvSpPr>
          <p:spPr bwMode="auto">
            <a:xfrm>
              <a:off x="2466" y="3708"/>
              <a:ext cx="97" cy="150"/>
            </a:xfrm>
            <a:prstGeom prst="ellipse">
              <a:avLst/>
            </a:prstGeom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Oval 43"/>
            <p:cNvSpPr>
              <a:spLocks noChangeArrowheads="1"/>
            </p:cNvSpPr>
            <p:nvPr/>
          </p:nvSpPr>
          <p:spPr bwMode="auto">
            <a:xfrm>
              <a:off x="3061" y="3234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5" name="Oval 44"/>
            <p:cNvSpPr>
              <a:spLocks noChangeArrowheads="1"/>
            </p:cNvSpPr>
            <p:nvPr/>
          </p:nvSpPr>
          <p:spPr bwMode="auto">
            <a:xfrm>
              <a:off x="2976" y="3234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6" name="Oval 45"/>
            <p:cNvSpPr>
              <a:spLocks noChangeArrowheads="1"/>
            </p:cNvSpPr>
            <p:nvPr/>
          </p:nvSpPr>
          <p:spPr bwMode="auto">
            <a:xfrm>
              <a:off x="2855" y="3248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7" name="Oval 46"/>
            <p:cNvSpPr>
              <a:spLocks noChangeArrowheads="1"/>
            </p:cNvSpPr>
            <p:nvPr/>
          </p:nvSpPr>
          <p:spPr bwMode="auto">
            <a:xfrm>
              <a:off x="2784" y="3241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8" name="Oval 47"/>
            <p:cNvSpPr>
              <a:spLocks noChangeArrowheads="1"/>
            </p:cNvSpPr>
            <p:nvPr/>
          </p:nvSpPr>
          <p:spPr bwMode="auto">
            <a:xfrm>
              <a:off x="2926" y="3248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 useBgFill="1">
          <p:nvSpPr>
            <p:cNvPr id="49" name="Oval 48"/>
            <p:cNvSpPr>
              <a:spLocks noChangeArrowheads="1"/>
            </p:cNvSpPr>
            <p:nvPr/>
          </p:nvSpPr>
          <p:spPr bwMode="auto">
            <a:xfrm>
              <a:off x="2488" y="2549"/>
              <a:ext cx="97" cy="151"/>
            </a:xfrm>
            <a:prstGeom prst="ellipse">
              <a:avLst/>
            </a:prstGeom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0" name="Oval 49"/>
            <p:cNvSpPr>
              <a:spLocks noChangeArrowheads="1"/>
            </p:cNvSpPr>
            <p:nvPr/>
          </p:nvSpPr>
          <p:spPr bwMode="auto">
            <a:xfrm>
              <a:off x="2571" y="2734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1" name="Oval 50"/>
            <p:cNvSpPr>
              <a:spLocks noChangeArrowheads="1"/>
            </p:cNvSpPr>
            <p:nvPr/>
          </p:nvSpPr>
          <p:spPr bwMode="auto">
            <a:xfrm>
              <a:off x="2592" y="2832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2" name="Oval 51"/>
            <p:cNvSpPr>
              <a:spLocks noChangeArrowheads="1"/>
            </p:cNvSpPr>
            <p:nvPr/>
          </p:nvSpPr>
          <p:spPr bwMode="auto">
            <a:xfrm>
              <a:off x="2621" y="2931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3" name="Oval 52"/>
            <p:cNvSpPr>
              <a:spLocks noChangeArrowheads="1"/>
            </p:cNvSpPr>
            <p:nvPr/>
          </p:nvSpPr>
          <p:spPr bwMode="auto">
            <a:xfrm>
              <a:off x="2663" y="3022"/>
              <a:ext cx="64" cy="159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4" name="Oval 53"/>
            <p:cNvSpPr>
              <a:spLocks noChangeArrowheads="1"/>
            </p:cNvSpPr>
            <p:nvPr/>
          </p:nvSpPr>
          <p:spPr bwMode="auto">
            <a:xfrm>
              <a:off x="2678" y="3128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 useBgFill="1">
          <p:nvSpPr>
            <p:cNvPr id="55" name="Oval 54"/>
            <p:cNvSpPr>
              <a:spLocks noChangeArrowheads="1"/>
            </p:cNvSpPr>
            <p:nvPr/>
          </p:nvSpPr>
          <p:spPr bwMode="auto">
            <a:xfrm>
              <a:off x="2686" y="3232"/>
              <a:ext cx="97" cy="151"/>
            </a:xfrm>
            <a:prstGeom prst="ellipse">
              <a:avLst/>
            </a:prstGeom>
            <a:ln w="127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6" name="Line 55"/>
            <p:cNvSpPr>
              <a:spLocks noChangeShapeType="1"/>
            </p:cNvSpPr>
            <p:nvPr/>
          </p:nvSpPr>
          <p:spPr bwMode="auto">
            <a:xfrm>
              <a:off x="2474" y="2837"/>
              <a:ext cx="0" cy="733"/>
            </a:xfrm>
            <a:prstGeom prst="line">
              <a:avLst/>
            </a:prstGeom>
            <a:noFill/>
            <a:ln w="50800">
              <a:solidFill>
                <a:srgbClr val="969696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7" name="Line 56"/>
            <p:cNvSpPr>
              <a:spLocks noChangeShapeType="1"/>
            </p:cNvSpPr>
            <p:nvPr/>
          </p:nvSpPr>
          <p:spPr bwMode="auto">
            <a:xfrm>
              <a:off x="2687" y="2675"/>
              <a:ext cx="647" cy="543"/>
            </a:xfrm>
            <a:prstGeom prst="line">
              <a:avLst/>
            </a:prstGeom>
            <a:noFill/>
            <a:ln w="50800">
              <a:solidFill>
                <a:srgbClr val="969696"/>
              </a:solidFill>
              <a:round/>
              <a:headEnd type="stealth" w="med" len="lg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58" name="Oval 57"/>
            <p:cNvSpPr>
              <a:spLocks noChangeArrowheads="1"/>
            </p:cNvSpPr>
            <p:nvPr/>
          </p:nvSpPr>
          <p:spPr bwMode="auto">
            <a:xfrm>
              <a:off x="2550" y="2649"/>
              <a:ext cx="64" cy="158"/>
            </a:xfrm>
            <a:prstGeom prst="ellipse">
              <a:avLst/>
            </a:prstGeom>
            <a:noFill/>
            <a:ln w="50800">
              <a:solidFill>
                <a:srgbClr val="96969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59" name="AutoShape 58"/>
          <p:cNvSpPr>
            <a:spLocks noChangeArrowheads="1"/>
          </p:cNvSpPr>
          <p:nvPr/>
        </p:nvSpPr>
        <p:spPr bwMode="auto">
          <a:xfrm>
            <a:off x="5562600" y="4924498"/>
            <a:ext cx="605865" cy="498403"/>
          </a:xfrm>
          <a:prstGeom prst="rightArrow">
            <a:avLst>
              <a:gd name="adj1" fmla="val 50000"/>
              <a:gd name="adj2" fmla="val 57294"/>
            </a:avLst>
          </a:prstGeom>
          <a:solidFill>
            <a:schemeClr val="bg1"/>
          </a:solidFill>
          <a:ln>
            <a:solidFill>
              <a:schemeClr val="tx1"/>
            </a:solidFill>
          </a:ln>
          <a:effectLst/>
        </p:spPr>
        <p:txBody>
          <a:bodyPr wrap="none" lIns="92075" tIns="46038" rIns="92075" bIns="46038" anchor="ctr"/>
          <a:lstStyle/>
          <a:p>
            <a:pPr algn="ctr"/>
            <a:r>
              <a:rPr lang="en-AU" sz="2000" dirty="0">
                <a:ea typeface="굴림" pitchFamily="34" charset="-127"/>
              </a:rPr>
              <a:t>2</a:t>
            </a:r>
            <a:r>
              <a:rPr lang="en-AU" sz="2000" dirty="0">
                <a:solidFill>
                  <a:schemeClr val="tx2"/>
                </a:solidFill>
                <a:ea typeface="굴림" pitchFamily="34" charset="-127"/>
              </a:rPr>
              <a:t>.</a:t>
            </a:r>
          </a:p>
        </p:txBody>
      </p:sp>
      <p:grpSp>
        <p:nvGrpSpPr>
          <p:cNvPr id="60" name="Group 59"/>
          <p:cNvGrpSpPr>
            <a:grpSpLocks/>
          </p:cNvGrpSpPr>
          <p:nvPr/>
        </p:nvGrpSpPr>
        <p:grpSpPr bwMode="auto">
          <a:xfrm>
            <a:off x="6448425" y="4597399"/>
            <a:ext cx="1287463" cy="1727201"/>
            <a:chOff x="4311" y="1932"/>
            <a:chExt cx="952" cy="1355"/>
          </a:xfrm>
        </p:grpSpPr>
        <p:sp>
          <p:nvSpPr>
            <p:cNvPr id="61" name="Line 60"/>
            <p:cNvSpPr>
              <a:spLocks noChangeShapeType="1"/>
            </p:cNvSpPr>
            <p:nvPr/>
          </p:nvSpPr>
          <p:spPr bwMode="auto">
            <a:xfrm flipV="1">
              <a:off x="4787" y="2002"/>
              <a:ext cx="0" cy="549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2" name="Line 61"/>
            <p:cNvSpPr>
              <a:spLocks noChangeShapeType="1"/>
            </p:cNvSpPr>
            <p:nvPr/>
          </p:nvSpPr>
          <p:spPr bwMode="auto">
            <a:xfrm>
              <a:off x="4798" y="2551"/>
              <a:ext cx="405" cy="666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3" name="Line 62"/>
            <p:cNvSpPr>
              <a:spLocks noChangeShapeType="1"/>
            </p:cNvSpPr>
            <p:nvPr/>
          </p:nvSpPr>
          <p:spPr bwMode="auto">
            <a:xfrm flipH="1">
              <a:off x="4382" y="2562"/>
              <a:ext cx="394" cy="6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4" name="Line 63"/>
            <p:cNvSpPr>
              <a:spLocks noChangeShapeType="1"/>
            </p:cNvSpPr>
            <p:nvPr/>
          </p:nvSpPr>
          <p:spPr bwMode="auto">
            <a:xfrm>
              <a:off x="4382" y="3227"/>
              <a:ext cx="810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5" name="Oval 64"/>
            <p:cNvSpPr>
              <a:spLocks noChangeArrowheads="1"/>
            </p:cNvSpPr>
            <p:nvPr/>
          </p:nvSpPr>
          <p:spPr bwMode="auto">
            <a:xfrm>
              <a:off x="4311" y="3157"/>
              <a:ext cx="142" cy="130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6" name="Oval 65"/>
            <p:cNvSpPr>
              <a:spLocks noChangeArrowheads="1"/>
            </p:cNvSpPr>
            <p:nvPr/>
          </p:nvSpPr>
          <p:spPr bwMode="auto">
            <a:xfrm>
              <a:off x="4727" y="2492"/>
              <a:ext cx="141" cy="129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7" name="Oval 66"/>
            <p:cNvSpPr>
              <a:spLocks noChangeArrowheads="1"/>
            </p:cNvSpPr>
            <p:nvPr/>
          </p:nvSpPr>
          <p:spPr bwMode="auto">
            <a:xfrm>
              <a:off x="5122" y="3147"/>
              <a:ext cx="141" cy="129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8" name="Oval 67"/>
            <p:cNvSpPr>
              <a:spLocks noChangeArrowheads="1"/>
            </p:cNvSpPr>
            <p:nvPr/>
          </p:nvSpPr>
          <p:spPr bwMode="auto">
            <a:xfrm>
              <a:off x="4717" y="1932"/>
              <a:ext cx="141" cy="129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274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Springs and Electrical Forces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Use a combination of spring &amp; electrical forces</a:t>
            </a:r>
          </a:p>
          <a:p>
            <a:pPr lvl="1"/>
            <a:r>
              <a:rPr lang="en-US" altLang="ko-KR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Edge: modeled as spring</a:t>
            </a:r>
          </a:p>
          <a:p>
            <a:pPr lvl="1"/>
            <a:r>
              <a:rPr lang="en-US" altLang="ko-KR" sz="2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Vertex: equally charged particles which repel each other</a:t>
            </a:r>
          </a:p>
          <a:p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The force on 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</a:t>
            </a:r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: 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F(v)  =   </a:t>
            </a:r>
            <a:r>
              <a:rPr lang="el-GR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Σ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f </a:t>
            </a:r>
            <a:r>
              <a:rPr lang="en-US" altLang="ko-KR" sz="2400" i="1" baseline="-250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u,v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 +   </a:t>
            </a:r>
            <a:r>
              <a:rPr lang="el-GR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Σ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g </a:t>
            </a:r>
            <a:r>
              <a:rPr lang="en-US" altLang="ko-KR" sz="2400" i="1" baseline="-250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u,v</a:t>
            </a:r>
            <a:endParaRPr lang="en-US" altLang="ko-KR" sz="2400" i="1" baseline="-250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endParaRPr lang="en-US" altLang="ko-KR" sz="2400" i="1" baseline="-250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endParaRPr lang="en-US" altLang="ko-KR" sz="2400" i="1" baseline="-25000" dirty="0">
              <a:latin typeface="Arial Unicode MS" pitchFamily="34" charset="-128"/>
              <a:ea typeface="Arial Unicode MS" pitchFamily="34" charset="-128"/>
              <a:cs typeface="Arial Unicode MS" pitchFamily="34" charset="-128"/>
            </a:endParaRPr>
          </a:p>
          <a:p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f </a:t>
            </a:r>
            <a:r>
              <a:rPr lang="en-US" altLang="ko-KR" sz="2400" i="1" baseline="-250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u,v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force on 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</a:t>
            </a:r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by the spring between 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</a:t>
            </a:r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an 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</a:t>
            </a:r>
          </a:p>
          <a:p>
            <a:pPr>
              <a:buFontTx/>
              <a:buNone/>
            </a:pPr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         : follow Hook’s law (proportional to the difference between the distance between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u</a:t>
            </a:r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and 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</a:t>
            </a:r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and the zero-energy length of the spring)</a:t>
            </a:r>
          </a:p>
          <a:p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g </a:t>
            </a:r>
            <a:r>
              <a:rPr lang="en-US" altLang="ko-KR" sz="2400" i="1" baseline="-25000" dirty="0" err="1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u,v</a:t>
            </a:r>
            <a:r>
              <a:rPr lang="en-US" altLang="ko-KR" sz="2400" i="1" baseline="-25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: Electrical repulsion exerted on 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v</a:t>
            </a:r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by vertex </a:t>
            </a:r>
            <a:r>
              <a:rPr lang="en-US" altLang="ko-K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u</a:t>
            </a:r>
          </a:p>
          <a:p>
            <a:pPr>
              <a:buFontTx/>
              <a:buNone/>
            </a:pPr>
            <a:r>
              <a:rPr lang="en-US" altLang="ko-KR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           : follow inverse square law</a:t>
            </a:r>
          </a:p>
        </p:txBody>
      </p:sp>
    </p:spTree>
    <p:extLst>
      <p:ext uri="{BB962C8B-B14F-4D97-AF65-F5344CB8AC3E}">
        <p14:creationId xmlns:p14="http://schemas.microsoft.com/office/powerpoint/2010/main" val="129507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Springs and Electrical Forces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400" i="1" dirty="0">
                <a:ea typeface="굴림" pitchFamily="34" charset="-127"/>
              </a:rPr>
              <a:t>d(</a:t>
            </a:r>
            <a:r>
              <a:rPr lang="en-US" altLang="ko-KR" sz="2400" i="1" dirty="0" err="1">
                <a:ea typeface="굴림" pitchFamily="34" charset="-127"/>
              </a:rPr>
              <a:t>p,q</a:t>
            </a:r>
            <a:r>
              <a:rPr lang="en-US" altLang="ko-KR" sz="2400" i="1" dirty="0">
                <a:ea typeface="굴림" pitchFamily="34" charset="-127"/>
              </a:rPr>
              <a:t>)</a:t>
            </a:r>
            <a:r>
              <a:rPr lang="en-US" altLang="ko-KR" sz="2400" dirty="0">
                <a:ea typeface="굴림" pitchFamily="34" charset="-127"/>
              </a:rPr>
              <a:t> : Euclidean distance between points </a:t>
            </a:r>
            <a:r>
              <a:rPr lang="en-US" altLang="ko-KR" sz="2400" i="1" dirty="0">
                <a:ea typeface="굴림" pitchFamily="34" charset="-127"/>
              </a:rPr>
              <a:t>p</a:t>
            </a:r>
            <a:r>
              <a:rPr lang="en-US" altLang="ko-KR" sz="2400" dirty="0">
                <a:ea typeface="굴림" pitchFamily="34" charset="-127"/>
              </a:rPr>
              <a:t> and </a:t>
            </a:r>
            <a:r>
              <a:rPr lang="en-US" altLang="ko-KR" sz="2400" i="1" dirty="0">
                <a:ea typeface="굴림" pitchFamily="34" charset="-127"/>
              </a:rPr>
              <a:t>q</a:t>
            </a:r>
          </a:p>
          <a:p>
            <a:pPr>
              <a:lnSpc>
                <a:spcPct val="80000"/>
              </a:lnSpc>
            </a:pPr>
            <a:r>
              <a:rPr lang="en-US" altLang="ko-KR" sz="2400" i="1" dirty="0" err="1">
                <a:ea typeface="굴림" pitchFamily="34" charset="-127"/>
              </a:rPr>
              <a:t>p</a:t>
            </a:r>
            <a:r>
              <a:rPr lang="en-US" altLang="ko-KR" sz="2400" i="1" baseline="-25000" dirty="0" err="1">
                <a:ea typeface="굴림" pitchFamily="34" charset="-127"/>
              </a:rPr>
              <a:t>v</a:t>
            </a:r>
            <a:r>
              <a:rPr lang="en-US" altLang="ko-KR" sz="2400" i="1" dirty="0">
                <a:ea typeface="굴림" pitchFamily="34" charset="-127"/>
              </a:rPr>
              <a:t> = (x</a:t>
            </a:r>
            <a:r>
              <a:rPr lang="en-US" altLang="ko-KR" sz="2400" i="1" baseline="-25000" dirty="0">
                <a:ea typeface="굴림" pitchFamily="34" charset="-127"/>
              </a:rPr>
              <a:t>v</a:t>
            </a:r>
            <a:r>
              <a:rPr lang="en-US" altLang="ko-KR" sz="2400" i="1" dirty="0">
                <a:ea typeface="굴림" pitchFamily="34" charset="-127"/>
              </a:rPr>
              <a:t>, </a:t>
            </a:r>
            <a:r>
              <a:rPr lang="en-US" altLang="ko-KR" sz="2400" i="1" dirty="0" err="1">
                <a:ea typeface="굴림" pitchFamily="34" charset="-127"/>
              </a:rPr>
              <a:t>y</a:t>
            </a:r>
            <a:r>
              <a:rPr lang="en-US" altLang="ko-KR" sz="2400" i="1" baseline="-25000" dirty="0" err="1">
                <a:ea typeface="굴림" pitchFamily="34" charset="-127"/>
              </a:rPr>
              <a:t>v</a:t>
            </a:r>
            <a:r>
              <a:rPr lang="en-US" altLang="ko-KR" sz="2400" i="1" dirty="0">
                <a:ea typeface="굴림" pitchFamily="34" charset="-127"/>
              </a:rPr>
              <a:t>): p</a:t>
            </a:r>
            <a:r>
              <a:rPr lang="en-US" altLang="ko-KR" sz="2400" dirty="0">
                <a:ea typeface="굴림" pitchFamily="34" charset="-127"/>
              </a:rPr>
              <a:t>osition of vertex </a:t>
            </a:r>
            <a:r>
              <a:rPr lang="en-US" altLang="ko-KR" sz="2400" i="1" dirty="0">
                <a:ea typeface="굴림" pitchFamily="34" charset="-127"/>
              </a:rPr>
              <a:t>v</a:t>
            </a:r>
          </a:p>
          <a:p>
            <a:pPr>
              <a:lnSpc>
                <a:spcPct val="80000"/>
              </a:lnSpc>
            </a:pPr>
            <a:r>
              <a:rPr lang="en-US" altLang="ko-KR" sz="2400" i="1" dirty="0">
                <a:ea typeface="굴림" pitchFamily="34" charset="-127"/>
              </a:rPr>
              <a:t>x </a:t>
            </a:r>
            <a:r>
              <a:rPr lang="en-US" altLang="ko-KR" sz="2400" dirty="0">
                <a:ea typeface="굴림" pitchFamily="34" charset="-127"/>
              </a:rPr>
              <a:t>component of the force on </a:t>
            </a:r>
            <a:r>
              <a:rPr lang="en-US" altLang="ko-KR" sz="2400" i="1" dirty="0">
                <a:ea typeface="굴림" pitchFamily="34" charset="-127"/>
              </a:rPr>
              <a:t>v</a:t>
            </a:r>
            <a:r>
              <a:rPr lang="en-US" altLang="ko-KR" sz="2400" dirty="0">
                <a:ea typeface="굴림" pitchFamily="34" charset="-127"/>
              </a:rPr>
              <a:t> </a:t>
            </a:r>
          </a:p>
          <a:p>
            <a:pPr>
              <a:lnSpc>
                <a:spcPct val="80000"/>
              </a:lnSpc>
            </a:pPr>
            <a:endParaRPr lang="en-US" altLang="ko-KR" sz="2400" dirty="0">
              <a:ea typeface="굴림" pitchFamily="34" charset="-127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400" dirty="0">
                <a:ea typeface="굴림" pitchFamily="34" charset="-127"/>
              </a:rPr>
              <a:t> 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altLang="ko-KR" sz="2400" i="1" dirty="0">
              <a:ea typeface="굴림" pitchFamily="34" charset="-127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400" i="1" dirty="0">
                <a:ea typeface="굴림" pitchFamily="34" charset="-127"/>
              </a:rPr>
              <a:t>     </a:t>
            </a:r>
            <a:r>
              <a:rPr lang="en-US" altLang="ko-KR" sz="2400" i="1" dirty="0" err="1">
                <a:ea typeface="굴림" pitchFamily="34" charset="-127"/>
              </a:rPr>
              <a:t>l</a:t>
            </a:r>
            <a:r>
              <a:rPr lang="en-US" altLang="ko-KR" sz="2400" i="1" baseline="-25000" dirty="0" err="1">
                <a:ea typeface="굴림" pitchFamily="34" charset="-127"/>
              </a:rPr>
              <a:t>u,v</a:t>
            </a:r>
            <a:r>
              <a:rPr lang="en-US" altLang="ko-KR" sz="2400" i="1" dirty="0">
                <a:ea typeface="굴림" pitchFamily="34" charset="-127"/>
              </a:rPr>
              <a:t> </a:t>
            </a:r>
            <a:r>
              <a:rPr lang="en-US" altLang="ko-KR" sz="2400" dirty="0">
                <a:ea typeface="굴림" pitchFamily="34" charset="-127"/>
              </a:rPr>
              <a:t>: natural (zero energy) length of the spring between </a:t>
            </a:r>
            <a:r>
              <a:rPr lang="en-US" altLang="ko-KR" sz="2400" i="1" dirty="0">
                <a:ea typeface="굴림" pitchFamily="34" charset="-127"/>
              </a:rPr>
              <a:t>u</a:t>
            </a:r>
            <a:r>
              <a:rPr lang="en-US" altLang="ko-KR" sz="2400" dirty="0">
                <a:ea typeface="굴림" pitchFamily="34" charset="-127"/>
              </a:rPr>
              <a:t> and </a:t>
            </a:r>
            <a:r>
              <a:rPr lang="en-US" altLang="ko-KR" sz="2400" i="1" dirty="0">
                <a:ea typeface="굴림" pitchFamily="34" charset="-127"/>
              </a:rPr>
              <a:t>v</a:t>
            </a: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ko-KR" sz="2000" dirty="0">
                <a:ea typeface="굴림" pitchFamily="34" charset="-127"/>
              </a:rPr>
              <a:t>    : if the spring has natural length </a:t>
            </a:r>
            <a:r>
              <a:rPr lang="en-US" altLang="ko-KR" sz="2000" i="1" dirty="0" err="1">
                <a:ea typeface="굴림" pitchFamily="34" charset="-127"/>
              </a:rPr>
              <a:t>l</a:t>
            </a:r>
            <a:r>
              <a:rPr lang="en-US" altLang="ko-KR" sz="2000" i="1" baseline="-25000" dirty="0" err="1">
                <a:ea typeface="굴림" pitchFamily="34" charset="-127"/>
              </a:rPr>
              <a:t>u,v</a:t>
            </a:r>
            <a:r>
              <a:rPr lang="en-US" altLang="ko-KR" sz="2000" dirty="0">
                <a:ea typeface="굴림" pitchFamily="34" charset="-127"/>
              </a:rPr>
              <a:t>, no force is exerted;</a:t>
            </a:r>
            <a:endParaRPr lang="en-US" altLang="ko-KR" sz="2000" i="1" dirty="0">
              <a:ea typeface="굴림" pitchFamily="34" charset="-127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400" i="1" dirty="0">
                <a:ea typeface="굴림" pitchFamily="34" charset="-127"/>
              </a:rPr>
              <a:t>	k</a:t>
            </a:r>
            <a:r>
              <a:rPr lang="en-US" altLang="ko-KR" sz="2400" i="1" baseline="30000" dirty="0">
                <a:ea typeface="굴림" pitchFamily="34" charset="-127"/>
              </a:rPr>
              <a:t>1</a:t>
            </a:r>
            <a:r>
              <a:rPr lang="en-US" altLang="ko-KR" sz="2400" i="1" baseline="-25000" dirty="0">
                <a:ea typeface="굴림" pitchFamily="34" charset="-127"/>
              </a:rPr>
              <a:t>u,v </a:t>
            </a:r>
            <a:r>
              <a:rPr lang="en-US" altLang="ko-KR" sz="2400" dirty="0">
                <a:ea typeface="굴림" pitchFamily="34" charset="-127"/>
              </a:rPr>
              <a:t>: stiffness of the spring between </a:t>
            </a:r>
            <a:r>
              <a:rPr lang="en-US" altLang="ko-KR" sz="2400" i="1" dirty="0">
                <a:ea typeface="굴림" pitchFamily="34" charset="-127"/>
              </a:rPr>
              <a:t>u</a:t>
            </a:r>
            <a:r>
              <a:rPr lang="en-US" altLang="ko-KR" sz="2400" dirty="0">
                <a:ea typeface="굴림" pitchFamily="34" charset="-127"/>
              </a:rPr>
              <a:t> and </a:t>
            </a:r>
            <a:r>
              <a:rPr lang="en-US" altLang="ko-KR" sz="2400" i="1" dirty="0">
                <a:ea typeface="굴림" pitchFamily="34" charset="-127"/>
              </a:rPr>
              <a:t>v</a:t>
            </a:r>
            <a:endParaRPr lang="en-US" altLang="ko-KR" sz="2400" dirty="0">
              <a:ea typeface="굴림" pitchFamily="34" charset="-127"/>
            </a:endParaRPr>
          </a:p>
          <a:p>
            <a:pPr lvl="1">
              <a:lnSpc>
                <a:spcPct val="80000"/>
              </a:lnSpc>
              <a:buFontTx/>
              <a:buNone/>
            </a:pPr>
            <a:r>
              <a:rPr lang="en-US" altLang="ko-KR" sz="2000" dirty="0">
                <a:ea typeface="굴림" pitchFamily="34" charset="-127"/>
              </a:rPr>
              <a:t>      : the larger </a:t>
            </a:r>
            <a:r>
              <a:rPr lang="en-US" altLang="ko-KR" sz="2000" i="1" dirty="0">
                <a:ea typeface="굴림" pitchFamily="34" charset="-127"/>
              </a:rPr>
              <a:t>k</a:t>
            </a:r>
            <a:r>
              <a:rPr lang="en-US" altLang="ko-KR" sz="2000" i="1" baseline="30000" dirty="0">
                <a:ea typeface="굴림" pitchFamily="34" charset="-127"/>
              </a:rPr>
              <a:t>1</a:t>
            </a:r>
            <a:r>
              <a:rPr lang="en-US" altLang="ko-KR" sz="2000" i="1" baseline="-25000" dirty="0">
                <a:ea typeface="굴림" pitchFamily="34" charset="-127"/>
              </a:rPr>
              <a:t>u,v</a:t>
            </a:r>
            <a:r>
              <a:rPr lang="en-US" altLang="ko-KR" sz="2000" i="1" dirty="0">
                <a:ea typeface="굴림" pitchFamily="34" charset="-127"/>
              </a:rPr>
              <a:t> </a:t>
            </a:r>
            <a:r>
              <a:rPr lang="en-US" altLang="ko-KR" sz="2000" dirty="0">
                <a:ea typeface="굴림" pitchFamily="34" charset="-127"/>
              </a:rPr>
              <a:t>, the more tendency for the distance between </a:t>
            </a:r>
            <a:r>
              <a:rPr lang="en-US" altLang="ko-KR" sz="2000" i="1" dirty="0">
                <a:ea typeface="굴림" pitchFamily="34" charset="-127"/>
              </a:rPr>
              <a:t>u</a:t>
            </a:r>
            <a:r>
              <a:rPr lang="en-US" altLang="ko-KR" sz="2000" dirty="0">
                <a:ea typeface="굴림" pitchFamily="34" charset="-127"/>
              </a:rPr>
              <a:t> and </a:t>
            </a:r>
            <a:r>
              <a:rPr lang="en-US" altLang="ko-KR" sz="2000" i="1" dirty="0">
                <a:ea typeface="굴림" pitchFamily="34" charset="-127"/>
              </a:rPr>
              <a:t>v</a:t>
            </a:r>
            <a:r>
              <a:rPr lang="en-US" altLang="ko-KR" sz="2000" dirty="0">
                <a:ea typeface="굴림" pitchFamily="34" charset="-127"/>
              </a:rPr>
              <a:t> to be close to </a:t>
            </a:r>
            <a:r>
              <a:rPr lang="en-US" altLang="ko-KR" sz="2000" i="1" dirty="0" err="1">
                <a:ea typeface="굴림" pitchFamily="34" charset="-127"/>
              </a:rPr>
              <a:t>l</a:t>
            </a:r>
            <a:r>
              <a:rPr lang="en-US" altLang="ko-KR" sz="2000" i="1" baseline="-25000" dirty="0" err="1">
                <a:ea typeface="굴림" pitchFamily="34" charset="-127"/>
              </a:rPr>
              <a:t>u,v</a:t>
            </a:r>
            <a:r>
              <a:rPr lang="en-US" altLang="ko-KR" sz="2000" i="1" baseline="-25000" dirty="0">
                <a:ea typeface="굴림" pitchFamily="34" charset="-127"/>
              </a:rPr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ko-KR" sz="2400" i="1" dirty="0">
                <a:ea typeface="굴림" pitchFamily="34" charset="-127"/>
              </a:rPr>
              <a:t>	k</a:t>
            </a:r>
            <a:r>
              <a:rPr lang="en-US" altLang="ko-KR" sz="2400" i="1" baseline="30000" dirty="0">
                <a:ea typeface="굴림" pitchFamily="34" charset="-127"/>
              </a:rPr>
              <a:t>2</a:t>
            </a:r>
            <a:r>
              <a:rPr lang="en-US" altLang="ko-KR" sz="2400" i="1" baseline="-25000" dirty="0">
                <a:ea typeface="굴림" pitchFamily="34" charset="-127"/>
              </a:rPr>
              <a:t>u,v</a:t>
            </a:r>
            <a:r>
              <a:rPr lang="en-US" altLang="ko-KR" sz="2400" dirty="0">
                <a:ea typeface="굴림" pitchFamily="34" charset="-127"/>
              </a:rPr>
              <a:t> : the strength of the electrical repulsion between </a:t>
            </a:r>
            <a:r>
              <a:rPr lang="en-US" altLang="ko-KR" sz="2400" i="1" dirty="0">
                <a:ea typeface="굴림" pitchFamily="34" charset="-127"/>
              </a:rPr>
              <a:t>u</a:t>
            </a:r>
            <a:r>
              <a:rPr lang="en-US" altLang="ko-KR" sz="2400" dirty="0">
                <a:ea typeface="굴림" pitchFamily="34" charset="-127"/>
              </a:rPr>
              <a:t> and </a:t>
            </a:r>
            <a:r>
              <a:rPr lang="en-US" altLang="ko-KR" sz="2400" i="1" dirty="0">
                <a:ea typeface="굴림" pitchFamily="34" charset="-127"/>
              </a:rPr>
              <a:t>v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574367"/>
              </p:ext>
            </p:extLst>
          </p:nvPr>
        </p:nvGraphicFramePr>
        <p:xfrm>
          <a:off x="1047750" y="2614613"/>
          <a:ext cx="7867650" cy="89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Equation" r:id="rId3" imgW="4038600" imgH="457200" progId="Equation.3">
                  <p:embed/>
                </p:oleObj>
              </mc:Choice>
              <mc:Fallback>
                <p:oleObj name="Equation" r:id="rId3" imgW="40386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7750" y="2614613"/>
                        <a:ext cx="7867650" cy="89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5815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Springs and Electrical Forces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Tx/>
              <a:buNone/>
            </a:pPr>
            <a:r>
              <a:rPr lang="en-US" altLang="ko-KR" sz="2400" dirty="0">
                <a:ea typeface="굴림" pitchFamily="34" charset="-127"/>
              </a:rPr>
              <a:t>Aim of the force model design:</a:t>
            </a:r>
          </a:p>
          <a:p>
            <a:pPr>
              <a:lnSpc>
                <a:spcPct val="90000"/>
              </a:lnSpc>
            </a:pPr>
            <a:r>
              <a:rPr lang="en-US" altLang="ko-KR" sz="2400" dirty="0">
                <a:ea typeface="굴림" pitchFamily="34" charset="-127"/>
              </a:rPr>
              <a:t>Spring force: </a:t>
            </a:r>
          </a:p>
          <a:p>
            <a:pPr lvl="1">
              <a:lnSpc>
                <a:spcPct val="90000"/>
              </a:lnSpc>
            </a:pPr>
            <a:r>
              <a:rPr lang="en-US" altLang="ko-KR" sz="2000" dirty="0">
                <a:ea typeface="굴림" pitchFamily="34" charset="-127"/>
              </a:rPr>
              <a:t>Ensure the distance between adjacent vertices u and v is approximately equal to </a:t>
            </a:r>
            <a:r>
              <a:rPr lang="en-US" altLang="ko-KR" sz="2000" i="1" dirty="0" err="1">
                <a:ea typeface="굴림" pitchFamily="34" charset="-127"/>
              </a:rPr>
              <a:t>l</a:t>
            </a:r>
            <a:r>
              <a:rPr lang="en-US" altLang="ko-KR" sz="2000" i="1" baseline="-25000" dirty="0" err="1">
                <a:ea typeface="굴림" pitchFamily="34" charset="-127"/>
              </a:rPr>
              <a:t>u,v</a:t>
            </a:r>
            <a:r>
              <a:rPr lang="en-US" altLang="ko-KR" sz="2000" i="1" dirty="0">
                <a:ea typeface="굴림" pitchFamily="34" charset="-127"/>
              </a:rPr>
              <a:t>.</a:t>
            </a:r>
          </a:p>
          <a:p>
            <a:pPr>
              <a:lnSpc>
                <a:spcPct val="90000"/>
              </a:lnSpc>
            </a:pPr>
            <a:r>
              <a:rPr lang="en-US" altLang="ko-KR" sz="2400" dirty="0">
                <a:ea typeface="굴림" pitchFamily="34" charset="-127"/>
              </a:rPr>
              <a:t>Electrical force: </a:t>
            </a:r>
          </a:p>
          <a:p>
            <a:pPr lvl="1">
              <a:lnSpc>
                <a:spcPct val="90000"/>
              </a:lnSpc>
            </a:pPr>
            <a:r>
              <a:rPr lang="en-US" altLang="ko-KR" sz="2000" dirty="0">
                <a:ea typeface="굴림" pitchFamily="34" charset="-127"/>
              </a:rPr>
              <a:t>Ensure vertices not too close to each other.</a:t>
            </a:r>
          </a:p>
          <a:p>
            <a:pPr lvl="1">
              <a:lnSpc>
                <a:spcPct val="90000"/>
              </a:lnSpc>
              <a:buFontTx/>
              <a:buNone/>
            </a:pPr>
            <a:endParaRPr lang="en-US" altLang="ko-KR" sz="2000" dirty="0">
              <a:ea typeface="굴림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400" dirty="0">
                <a:ea typeface="굴림" pitchFamily="34" charset="-127"/>
              </a:rPr>
              <a:t>One may choose parameters </a:t>
            </a:r>
            <a:r>
              <a:rPr lang="en-US" altLang="ko-KR" sz="2400" i="1" dirty="0">
                <a:ea typeface="굴림" pitchFamily="34" charset="-127"/>
              </a:rPr>
              <a:t>l</a:t>
            </a:r>
            <a:r>
              <a:rPr lang="en-US" altLang="ko-KR" sz="2400" i="1" baseline="-25000" dirty="0">
                <a:ea typeface="굴림" pitchFamily="34" charset="-127"/>
              </a:rPr>
              <a:t>uv</a:t>
            </a:r>
            <a:r>
              <a:rPr lang="en-US" altLang="ko-KR" sz="2400" dirty="0">
                <a:ea typeface="굴림" pitchFamily="34" charset="-127"/>
              </a:rPr>
              <a:t>  </a:t>
            </a:r>
            <a:r>
              <a:rPr lang="en-US" altLang="ko-KR" sz="2400" i="1" dirty="0">
                <a:ea typeface="굴림" pitchFamily="34" charset="-127"/>
              </a:rPr>
              <a:t>k</a:t>
            </a:r>
            <a:r>
              <a:rPr lang="en-US" altLang="ko-KR" sz="2400" i="1" baseline="30000" dirty="0">
                <a:ea typeface="굴림" pitchFamily="34" charset="-127"/>
              </a:rPr>
              <a:t>1</a:t>
            </a:r>
            <a:r>
              <a:rPr lang="en-US" altLang="ko-KR" sz="2400" i="1" baseline="-25000" dirty="0">
                <a:ea typeface="굴림" pitchFamily="34" charset="-127"/>
              </a:rPr>
              <a:t>u,v   </a:t>
            </a:r>
            <a:r>
              <a:rPr lang="en-US" altLang="ko-KR" sz="2400" i="1" dirty="0">
                <a:ea typeface="굴림" pitchFamily="34" charset="-127"/>
              </a:rPr>
              <a:t>k</a:t>
            </a:r>
            <a:r>
              <a:rPr lang="en-US" altLang="ko-KR" sz="2400" i="1" baseline="30000" dirty="0">
                <a:ea typeface="굴림" pitchFamily="34" charset="-127"/>
              </a:rPr>
              <a:t>2</a:t>
            </a:r>
            <a:r>
              <a:rPr lang="en-US" altLang="ko-KR" sz="2400" i="1" baseline="-25000" dirty="0">
                <a:ea typeface="굴림" pitchFamily="34" charset="-127"/>
              </a:rPr>
              <a:t>u,v </a:t>
            </a:r>
            <a:r>
              <a:rPr lang="en-US" altLang="ko-KR" sz="2400" dirty="0">
                <a:ea typeface="굴림" pitchFamily="34" charset="-127"/>
              </a:rPr>
              <a:t> to customize for specific applications</a:t>
            </a:r>
            <a:r>
              <a:rPr lang="en-US" altLang="ko-KR" sz="2400" dirty="0" smtClean="0">
                <a:ea typeface="굴림" pitchFamily="34" charset="-127"/>
              </a:rPr>
              <a:t>.</a:t>
            </a:r>
          </a:p>
          <a:p>
            <a:pPr>
              <a:lnSpc>
                <a:spcPct val="90000"/>
              </a:lnSpc>
            </a:pPr>
            <a:endParaRPr lang="en-US" altLang="ko-KR" sz="2400" dirty="0">
              <a:ea typeface="굴림" pitchFamily="34" charset="-127"/>
            </a:endParaRPr>
          </a:p>
          <a:p>
            <a:pPr>
              <a:lnSpc>
                <a:spcPct val="90000"/>
              </a:lnSpc>
            </a:pPr>
            <a:r>
              <a:rPr lang="en-US" altLang="ko-KR" sz="2400" dirty="0">
                <a:ea typeface="굴림" pitchFamily="34" charset="-127"/>
              </a:rPr>
              <a:t>An example: http://mbostock.github.com/d3/ex/force.html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962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Finding Equilibrium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ko-KR" sz="2400" dirty="0">
                <a:ea typeface="굴림" pitchFamily="34" charset="-127"/>
              </a:rPr>
              <a:t>There are many technique to find an equilibrium configuration (or minimum energy).</a:t>
            </a:r>
          </a:p>
          <a:p>
            <a:pPr>
              <a:lnSpc>
                <a:spcPct val="80000"/>
              </a:lnSpc>
            </a:pPr>
            <a:r>
              <a:rPr lang="en-US" altLang="ko-KR" sz="2400" dirty="0">
                <a:ea typeface="굴림" pitchFamily="34" charset="-127"/>
              </a:rPr>
              <a:t>Simple algorithm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>
                <a:ea typeface="굴림" pitchFamily="34" charset="-127"/>
              </a:rPr>
              <a:t>Initially at random location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>
                <a:ea typeface="굴림" pitchFamily="34" charset="-127"/>
              </a:rPr>
              <a:t>At each iteration:</a:t>
            </a:r>
          </a:p>
          <a:p>
            <a:pPr lvl="2">
              <a:lnSpc>
                <a:spcPct val="80000"/>
              </a:lnSpc>
            </a:pPr>
            <a:r>
              <a:rPr lang="en-US" altLang="ko-KR" sz="1800" dirty="0">
                <a:ea typeface="굴림" pitchFamily="34" charset="-127"/>
              </a:rPr>
              <a:t>Force F(v) on each vertex is computed</a:t>
            </a:r>
          </a:p>
          <a:p>
            <a:pPr lvl="2">
              <a:lnSpc>
                <a:spcPct val="80000"/>
              </a:lnSpc>
            </a:pPr>
            <a:r>
              <a:rPr lang="en-US" altLang="ko-KR" sz="1800" dirty="0">
                <a:ea typeface="굴림" pitchFamily="34" charset="-127"/>
              </a:rPr>
              <a:t>Each vertex v is moved in the direction of F(v) by a small amount proportional to the magnitude of F(v)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>
                <a:ea typeface="굴림" pitchFamily="34" charset="-127"/>
              </a:rPr>
              <a:t>Stops when equilibrium is achieved or some conditions are met.</a:t>
            </a:r>
          </a:p>
          <a:p>
            <a:pPr>
              <a:lnSpc>
                <a:spcPct val="80000"/>
              </a:lnSpc>
            </a:pPr>
            <a:r>
              <a:rPr lang="en-US" altLang="ko-KR" sz="2400" dirty="0">
                <a:ea typeface="굴림" pitchFamily="34" charset="-127"/>
              </a:rPr>
              <a:t>Not the fastest, but allow smooth animation.</a:t>
            </a:r>
          </a:p>
          <a:p>
            <a:pPr>
              <a:lnSpc>
                <a:spcPct val="80000"/>
              </a:lnSpc>
            </a:pPr>
            <a:r>
              <a:rPr lang="en-US" altLang="ko-KR" sz="2400" dirty="0">
                <a:ea typeface="굴림" pitchFamily="34" charset="-127"/>
              </a:rPr>
              <a:t>Calculating attractive forces only between neighbors: O(|E|)</a:t>
            </a:r>
          </a:p>
          <a:p>
            <a:pPr>
              <a:lnSpc>
                <a:spcPct val="80000"/>
              </a:lnSpc>
            </a:pPr>
            <a:r>
              <a:rPr lang="en-US" altLang="ko-KR" sz="2400" dirty="0">
                <a:ea typeface="굴림" pitchFamily="34" charset="-127"/>
              </a:rPr>
              <a:t>Calculating  repulsive forces between all pair of vertices: O(|V|</a:t>
            </a:r>
            <a:r>
              <a:rPr lang="en-US" altLang="ko-KR" sz="2400" baseline="30000" dirty="0">
                <a:ea typeface="굴림" pitchFamily="34" charset="-127"/>
              </a:rPr>
              <a:t>2</a:t>
            </a:r>
            <a:r>
              <a:rPr lang="en-US" altLang="ko-KR" sz="2400" dirty="0">
                <a:ea typeface="굴림" pitchFamily="34" charset="-127"/>
              </a:rPr>
              <a:t>)</a:t>
            </a:r>
          </a:p>
          <a:p>
            <a:pPr lvl="1">
              <a:lnSpc>
                <a:spcPct val="80000"/>
              </a:lnSpc>
            </a:pPr>
            <a:r>
              <a:rPr lang="en-US" altLang="ko-KR" sz="2000" dirty="0">
                <a:ea typeface="굴림" pitchFamily="34" charset="-127"/>
              </a:rPr>
              <a:t>Bottleneck of the algorithm in general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4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Force directed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Many experiments in this area, but the open problem is, “Why do these methods work?”</a:t>
            </a:r>
          </a:p>
          <a:p>
            <a:pPr lvl="1"/>
            <a:r>
              <a:rPr lang="en-US" dirty="0" smtClean="0"/>
              <a:t>Many experiments, some theorems</a:t>
            </a:r>
          </a:p>
          <a:p>
            <a:r>
              <a:rPr lang="en-US" dirty="0" smtClean="0"/>
              <a:t>Theorem: If a graph has the right </a:t>
            </a:r>
            <a:r>
              <a:rPr lang="en-US" dirty="0" err="1" smtClean="0"/>
              <a:t>automorphisms</a:t>
            </a:r>
            <a:r>
              <a:rPr lang="en-US" dirty="0" smtClean="0"/>
              <a:t>, then there is a local minimum of a spring drawing that is symmetric</a:t>
            </a:r>
          </a:p>
          <a:p>
            <a:r>
              <a:rPr lang="en-US" dirty="0" smtClean="0"/>
              <a:t>Theories</a:t>
            </a:r>
          </a:p>
          <a:p>
            <a:pPr lvl="1"/>
            <a:r>
              <a:rPr lang="en-US" dirty="0" smtClean="0"/>
              <a:t>Combinatorial rigidity theory</a:t>
            </a:r>
          </a:p>
          <a:p>
            <a:pPr lvl="1"/>
            <a:r>
              <a:rPr lang="en-US" dirty="0" smtClean="0"/>
              <a:t>Theory of multidimensional scaling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borrowed from Peter </a:t>
            </a:r>
            <a:r>
              <a:rPr lang="en-US" sz="1200" dirty="0" err="1" smtClean="0"/>
              <a:t>Eades</a:t>
            </a:r>
            <a:r>
              <a:rPr lang="en-US" sz="1200" dirty="0" smtClean="0"/>
              <a:t>’ “The Future of Graph Drawing – and a rhapsody” lecture:  </a:t>
            </a:r>
            <a:r>
              <a:rPr lang="en-US" sz="1200" dirty="0"/>
              <a:t>http://sydney.edu.au/engineering/it/~peter/downloads.html</a:t>
            </a:r>
          </a:p>
        </p:txBody>
      </p:sp>
    </p:spTree>
    <p:extLst>
      <p:ext uri="{BB962C8B-B14F-4D97-AF65-F5344CB8AC3E}">
        <p14:creationId xmlns:p14="http://schemas.microsoft.com/office/powerpoint/2010/main" val="2912942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So, what happens when we get a lot of nodes and edges?</a:t>
            </a:r>
          </a:p>
          <a:p>
            <a:r>
              <a:rPr lang="en-US" dirty="0" smtClean="0"/>
              <a:t>We run out of space for vertices and edges so we get a hairball</a:t>
            </a:r>
          </a:p>
          <a:p>
            <a:r>
              <a:rPr lang="en-US" dirty="0" smtClean="0"/>
              <a:t>Can slow down the algorithm!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907554" y="3215656"/>
            <a:ext cx="2194302" cy="2468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Group 69"/>
          <p:cNvGrpSpPr>
            <a:grpSpLocks/>
          </p:cNvGrpSpPr>
          <p:nvPr/>
        </p:nvGrpSpPr>
        <p:grpSpPr bwMode="auto">
          <a:xfrm>
            <a:off x="1417610" y="3790950"/>
            <a:ext cx="1397005" cy="1082209"/>
            <a:chOff x="733" y="2931"/>
            <a:chExt cx="1033" cy="849"/>
          </a:xfrm>
        </p:grpSpPr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H="1">
              <a:off x="931" y="2976"/>
              <a:ext cx="452" cy="34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Line 6"/>
            <p:cNvSpPr>
              <a:spLocks noChangeShapeType="1"/>
            </p:cNvSpPr>
            <p:nvPr/>
          </p:nvSpPr>
          <p:spPr bwMode="auto">
            <a:xfrm>
              <a:off x="939" y="3316"/>
              <a:ext cx="739" cy="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" name="Line 7"/>
            <p:cNvSpPr>
              <a:spLocks noChangeShapeType="1"/>
            </p:cNvSpPr>
            <p:nvPr/>
          </p:nvSpPr>
          <p:spPr bwMode="auto">
            <a:xfrm flipH="1">
              <a:off x="804" y="3323"/>
              <a:ext cx="127" cy="38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" name="Line 8"/>
            <p:cNvSpPr>
              <a:spLocks noChangeShapeType="1"/>
            </p:cNvSpPr>
            <p:nvPr/>
          </p:nvSpPr>
          <p:spPr bwMode="auto">
            <a:xfrm flipV="1">
              <a:off x="804" y="3366"/>
              <a:ext cx="895" cy="3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733" y="3651"/>
              <a:ext cx="141" cy="129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864" y="3257"/>
              <a:ext cx="142" cy="129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1625" y="3285"/>
              <a:ext cx="141" cy="129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Oval 12"/>
            <p:cNvSpPr>
              <a:spLocks noChangeArrowheads="1"/>
            </p:cNvSpPr>
            <p:nvPr/>
          </p:nvSpPr>
          <p:spPr bwMode="auto">
            <a:xfrm>
              <a:off x="1292" y="2931"/>
              <a:ext cx="141" cy="129"/>
            </a:xfrm>
            <a:prstGeom prst="ellipse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" name="Right Arrow 3"/>
          <p:cNvSpPr/>
          <p:nvPr/>
        </p:nvSpPr>
        <p:spPr>
          <a:xfrm>
            <a:off x="3348015" y="4065007"/>
            <a:ext cx="1066800" cy="643717"/>
          </a:xfrm>
          <a:prstGeom prst="rightArrow">
            <a:avLst/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05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Graph?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Vertices</a:t>
            </a:r>
            <a:r>
              <a:rPr lang="en-US" dirty="0" smtClean="0"/>
              <a:t> (nodes) connected by </a:t>
            </a:r>
            <a:r>
              <a:rPr lang="en-US" b="1" dirty="0" smtClean="0"/>
              <a:t>Edges</a:t>
            </a:r>
            <a:r>
              <a:rPr lang="en-US" dirty="0" smtClean="0"/>
              <a:t> (links)</a:t>
            </a:r>
          </a:p>
          <a:p>
            <a:r>
              <a:rPr lang="en-US" dirty="0" smtClean="0"/>
              <a:t>We have several ways to represent a graph</a:t>
            </a:r>
          </a:p>
          <a:p>
            <a:pPr lvl="1"/>
            <a:r>
              <a:rPr lang="en-US" dirty="0" smtClean="0"/>
              <a:t>Adjacency list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marL="320040" lvl="1" indent="0">
              <a:buNone/>
            </a:pPr>
            <a:endParaRPr lang="en-US" dirty="0"/>
          </a:p>
          <a:p>
            <a:pPr lvl="1"/>
            <a:r>
              <a:rPr lang="en-US" dirty="0" smtClean="0"/>
              <a:t>Adjacency matrix (this is analogous to the weights matrix in last lecture)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08169" y="2880360"/>
            <a:ext cx="1671741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 smtClean="0"/>
              <a:t>Adjacency List</a:t>
            </a:r>
          </a:p>
          <a:p>
            <a:pPr algn="r"/>
            <a:r>
              <a:rPr lang="en-US" sz="2200" dirty="0" smtClean="0"/>
              <a:t>1:3</a:t>
            </a:r>
          </a:p>
          <a:p>
            <a:pPr algn="r"/>
            <a:r>
              <a:rPr lang="en-US" sz="2200" dirty="0" smtClean="0"/>
              <a:t>2:3</a:t>
            </a:r>
          </a:p>
          <a:p>
            <a:pPr algn="r"/>
            <a:r>
              <a:rPr lang="en-US" sz="2200" dirty="0" smtClean="0"/>
              <a:t>3:1,2</a:t>
            </a:r>
            <a:endParaRPr lang="en-US" sz="2200" dirty="0"/>
          </a:p>
        </p:txBody>
      </p:sp>
      <p:sp>
        <p:nvSpPr>
          <p:cNvPr id="5" name="Oval 4"/>
          <p:cNvSpPr/>
          <p:nvPr/>
        </p:nvSpPr>
        <p:spPr>
          <a:xfrm>
            <a:off x="4114800" y="3429000"/>
            <a:ext cx="457200" cy="457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1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876800" y="2971800"/>
            <a:ext cx="457200" cy="457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4876800" y="3886200"/>
            <a:ext cx="457200" cy="4572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3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9" name="Straight Connector 8"/>
          <p:cNvCxnSpPr>
            <a:stCxn id="5" idx="6"/>
            <a:endCxn id="7" idx="2"/>
          </p:cNvCxnSpPr>
          <p:nvPr/>
        </p:nvCxnSpPr>
        <p:spPr>
          <a:xfrm>
            <a:off x="4572000" y="3657600"/>
            <a:ext cx="30480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6" idx="4"/>
            <a:endCxn id="7" idx="0"/>
          </p:cNvCxnSpPr>
          <p:nvPr/>
        </p:nvCxnSpPr>
        <p:spPr>
          <a:xfrm>
            <a:off x="5105400" y="3429000"/>
            <a:ext cx="0" cy="4572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980148"/>
              </p:ext>
            </p:extLst>
          </p:nvPr>
        </p:nvGraphicFramePr>
        <p:xfrm>
          <a:off x="2684780" y="5029200"/>
          <a:ext cx="135382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8455"/>
                <a:gridCol w="338455"/>
                <a:gridCol w="338455"/>
                <a:gridCol w="33845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7236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Expanding Graph Drawing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If we want to improve the visual capacity for graph drawing we need to think of extensions</a:t>
            </a:r>
          </a:p>
          <a:p>
            <a:pPr lvl="1"/>
            <a:r>
              <a:rPr lang="en-US" dirty="0" smtClean="0"/>
              <a:t>3D</a:t>
            </a:r>
          </a:p>
          <a:p>
            <a:pPr lvl="1"/>
            <a:r>
              <a:rPr lang="en-US" dirty="0" smtClean="0"/>
              <a:t>Interaction</a:t>
            </a:r>
          </a:p>
          <a:p>
            <a:pPr lvl="1"/>
            <a:r>
              <a:rPr lang="en-US" dirty="0" smtClean="0"/>
              <a:t>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08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smtClean="0"/>
              <a:t>2D Theorem:</a:t>
            </a:r>
            <a:r>
              <a:rPr lang="en-US" dirty="0" smtClean="0"/>
              <a:t> Every planar graph with maximum degree 4 admits a 2D orthogonal drawing with no edge crossing and at most 4 bends per edge (1980s)</a:t>
            </a:r>
          </a:p>
          <a:p>
            <a:endParaRPr lang="en-US" i="1" dirty="0"/>
          </a:p>
          <a:p>
            <a:r>
              <a:rPr lang="en-US" i="1" dirty="0" smtClean="0"/>
              <a:t>3D Theorem</a:t>
            </a:r>
            <a:r>
              <a:rPr lang="en-US" dirty="0" smtClean="0"/>
              <a:t>: Every graph (even if it is </a:t>
            </a:r>
            <a:r>
              <a:rPr lang="en-US" dirty="0" err="1" smtClean="0"/>
              <a:t>nonplanar</a:t>
            </a:r>
            <a:r>
              <a:rPr lang="en-US" dirty="0" smtClean="0"/>
              <a:t>) with maximum degree 6 admits a 3D orthogonal drawing with no edge crossings and a constant number of bends per edge</a:t>
            </a:r>
            <a:r>
              <a:rPr lang="en-US" baseline="30000" dirty="0" smtClean="0"/>
              <a:t>1</a:t>
            </a:r>
            <a:endParaRPr lang="en-US" i="1" baseline="30000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6400800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 smtClean="0"/>
              <a:t>1-G Di Battista, M Patrignani, F Vargiu, A split&amp;push </a:t>
            </a:r>
            <a:r>
              <a:rPr lang="en-US" sz="1200" dirty="0" smtClean="0"/>
              <a:t>approach to 3D orthogonal drawing, Graph Drawing, 1998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506337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Graph 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1990-2005</a:t>
            </a:r>
          </a:p>
          <a:p>
            <a:pPr lvl="1"/>
            <a:r>
              <a:rPr lang="en-US" dirty="0" smtClean="0"/>
              <a:t>Many theorems on 3D</a:t>
            </a:r>
          </a:p>
          <a:p>
            <a:pPr lvl="1"/>
            <a:r>
              <a:rPr lang="en-US" dirty="0" smtClean="0"/>
              <a:t>New metaphors introduced</a:t>
            </a:r>
          </a:p>
          <a:p>
            <a:pPr lvl="1"/>
            <a:r>
              <a:rPr lang="en-US" dirty="0" smtClean="0"/>
              <a:t>New research grants and start-up company</a:t>
            </a:r>
          </a:p>
          <a:p>
            <a:pPr lvl="1"/>
            <a:r>
              <a:rPr lang="en-US" dirty="0" smtClean="0"/>
              <a:t>However, 3D mostly failed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579876"/>
            <a:ext cx="4419600" cy="3049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80564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2.5D Graph 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Colin Ware: “Use 3D with a 2D attitude”</a:t>
            </a:r>
          </a:p>
          <a:p>
            <a:r>
              <a:rPr lang="en-US" dirty="0" smtClean="0"/>
              <a:t>Tim Dwyer: “use the third dimension for a single simple parameter”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760862"/>
            <a:ext cx="5029200" cy="356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6400800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Tim Dwyer and David R. Gallagher. </a:t>
            </a:r>
            <a:r>
              <a:rPr lang="en-US" sz="1200" dirty="0" err="1" smtClean="0"/>
              <a:t>Visualising</a:t>
            </a:r>
            <a:r>
              <a:rPr lang="en-US" sz="1200" dirty="0" smtClean="0"/>
              <a:t> changes in fund manager holdings in two and a half-dimensions. </a:t>
            </a:r>
            <a:r>
              <a:rPr lang="en-US" sz="1200" i="1" dirty="0" smtClean="0"/>
              <a:t>Information Visualization</a:t>
            </a:r>
            <a:r>
              <a:rPr lang="en-US" sz="1200" dirty="0" smtClean="0"/>
              <a:t>, 3(4):227-244, 2004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11915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Multiplane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Partition the graph</a:t>
            </a:r>
          </a:p>
          <a:p>
            <a:r>
              <a:rPr lang="en-US" dirty="0" smtClean="0"/>
              <a:t>Draw each part on a 2D manifold in 3D</a:t>
            </a:r>
          </a:p>
          <a:p>
            <a:r>
              <a:rPr lang="en-US" dirty="0" smtClean="0"/>
              <a:t>Connect the parts with inter-manifold edges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2895600"/>
            <a:ext cx="3333750" cy="318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6400800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Weidong</a:t>
            </a:r>
            <a:r>
              <a:rPr lang="en-US" sz="1200" dirty="0"/>
              <a:t> Huang, Colin Murray, </a:t>
            </a:r>
            <a:r>
              <a:rPr lang="en-US" sz="1200" dirty="0" err="1"/>
              <a:t>Xiaobin</a:t>
            </a:r>
            <a:r>
              <a:rPr lang="en-US" sz="1200" dirty="0"/>
              <a:t> Shen, Le Song, Ying </a:t>
            </a:r>
            <a:r>
              <a:rPr lang="en-US" sz="1200" dirty="0" err="1"/>
              <a:t>Xin</a:t>
            </a:r>
            <a:r>
              <a:rPr lang="en-US" sz="1200" dirty="0"/>
              <a:t> Wu, </a:t>
            </a:r>
            <a:r>
              <a:rPr lang="en-US" sz="1200" dirty="0" err="1"/>
              <a:t>Lanbo</a:t>
            </a:r>
            <a:r>
              <a:rPr lang="en-US" sz="1200" dirty="0"/>
              <a:t> </a:t>
            </a:r>
            <a:r>
              <a:rPr lang="en-US" sz="1200" dirty="0" err="1"/>
              <a:t>Zheng</a:t>
            </a:r>
            <a:r>
              <a:rPr lang="en-US" sz="1200" dirty="0"/>
              <a:t>: </a:t>
            </a:r>
            <a:r>
              <a:rPr lang="en-US" sz="1200" dirty="0" err="1"/>
              <a:t>Visualisation</a:t>
            </a:r>
            <a:r>
              <a:rPr lang="en-US" sz="1200" dirty="0"/>
              <a:t> and Analysis of Network Motifs. IV 2005: 697-702</a:t>
            </a:r>
          </a:p>
        </p:txBody>
      </p:sp>
    </p:spTree>
    <p:extLst>
      <p:ext uri="{BB962C8B-B14F-4D97-AF65-F5344CB8AC3E}">
        <p14:creationId xmlns:p14="http://schemas.microsoft.com/office/powerpoint/2010/main" val="2958531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Multilevel Visualization of Clustered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Draw the clusters on height I of the cluster tree on the plane z=</a:t>
            </a:r>
            <a:r>
              <a:rPr lang="en-US" dirty="0" err="1" smtClean="0"/>
              <a:t>i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983" y="1981200"/>
            <a:ext cx="3432417" cy="2667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400" y="6324600"/>
            <a:ext cx="876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P. </a:t>
            </a:r>
            <a:r>
              <a:rPr lang="en-US" sz="1200" dirty="0" err="1"/>
              <a:t>Eades</a:t>
            </a:r>
            <a:r>
              <a:rPr lang="en-US" sz="1200" dirty="0"/>
              <a:t> and Q. </a:t>
            </a:r>
            <a:r>
              <a:rPr lang="en-US" sz="1200" dirty="0" err="1"/>
              <a:t>Feng</a:t>
            </a:r>
            <a:r>
              <a:rPr lang="en-US" sz="1200" dirty="0"/>
              <a:t>. Multilevel Visualization of Clustered Graphs. In </a:t>
            </a:r>
            <a:r>
              <a:rPr lang="en-US" sz="1200" i="1" dirty="0"/>
              <a:t>Proc. </a:t>
            </a:r>
            <a:r>
              <a:rPr lang="en-US" sz="1200" i="1" dirty="0" smtClean="0"/>
              <a:t>6</a:t>
            </a:r>
            <a:r>
              <a:rPr lang="en-US" sz="1200" i="1" baseline="30000" dirty="0" smtClean="0"/>
              <a:t>th</a:t>
            </a:r>
            <a:r>
              <a:rPr lang="en-US" sz="1200" i="1" dirty="0" smtClean="0"/>
              <a:t> Int</a:t>
            </a:r>
            <a:r>
              <a:rPr lang="en-US" sz="1200" i="1" dirty="0"/>
              <a:t>. </a:t>
            </a:r>
            <a:r>
              <a:rPr lang="en-US" sz="1200" i="1" dirty="0" err="1"/>
              <a:t>Symp</a:t>
            </a:r>
            <a:r>
              <a:rPr lang="en-US" sz="1200" i="1" dirty="0"/>
              <a:t>. Graph Drawing</a:t>
            </a:r>
            <a:r>
              <a:rPr lang="en-US" sz="1200" dirty="0"/>
              <a:t>, volume 1190 of </a:t>
            </a:r>
            <a:r>
              <a:rPr lang="en-US" sz="1200" i="1" dirty="0"/>
              <a:t>LNCS</a:t>
            </a:r>
            <a:r>
              <a:rPr lang="en-US" sz="1200" dirty="0"/>
              <a:t>, pages 101{112. Springer, 1996.</a:t>
            </a:r>
            <a:r>
              <a:rPr lang="en-US" sz="1200" dirty="0" smtClean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9901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Thinking Back on our Visual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If we think back onto our early lectures, we need to make decisions on what the appropriate visual variables will be </a:t>
            </a:r>
          </a:p>
          <a:p>
            <a:r>
              <a:rPr lang="en-US" dirty="0" smtClean="0"/>
              <a:t>For a vertex, we have</a:t>
            </a:r>
          </a:p>
          <a:p>
            <a:pPr lvl="1"/>
            <a:r>
              <a:rPr lang="en-US" dirty="0" smtClean="0"/>
              <a:t>Shape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Location</a:t>
            </a:r>
          </a:p>
          <a:p>
            <a:pPr lvl="1"/>
            <a:r>
              <a:rPr lang="en-US" dirty="0" smtClean="0"/>
              <a:t>Label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2743199"/>
            <a:ext cx="5181600" cy="340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5262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Thinking Back on our Visual 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an edge, we have</a:t>
            </a:r>
          </a:p>
          <a:p>
            <a:pPr lvl="1"/>
            <a:r>
              <a:rPr lang="en-US" dirty="0" smtClean="0"/>
              <a:t>Color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Label</a:t>
            </a:r>
          </a:p>
          <a:p>
            <a:pPr lvl="1"/>
            <a:r>
              <a:rPr lang="en-US" dirty="0" smtClean="0"/>
              <a:t>Form </a:t>
            </a:r>
          </a:p>
          <a:p>
            <a:pPr lvl="2"/>
            <a:r>
              <a:rPr lang="en-US" dirty="0" smtClean="0"/>
              <a:t>Polyline</a:t>
            </a:r>
          </a:p>
          <a:p>
            <a:pPr lvl="2"/>
            <a:r>
              <a:rPr lang="en-US" dirty="0" smtClean="0"/>
              <a:t>Straight</a:t>
            </a:r>
          </a:p>
          <a:p>
            <a:pPr lvl="2"/>
            <a:r>
              <a:rPr lang="en-US" dirty="0" smtClean="0"/>
              <a:t>Orthogonal grid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2360" y="1905000"/>
            <a:ext cx="4872038" cy="346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68822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 Visualization Nirvana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What would be our dream situation for network/graph visualization?</a:t>
            </a:r>
          </a:p>
          <a:p>
            <a:pPr lvl="1"/>
            <a:r>
              <a:rPr lang="en-US" dirty="0" smtClean="0"/>
              <a:t>Every node is visible</a:t>
            </a:r>
          </a:p>
          <a:p>
            <a:pPr lvl="1"/>
            <a:r>
              <a:rPr lang="en-US" dirty="0" smtClean="0"/>
              <a:t>For every node, we can count its degree</a:t>
            </a:r>
          </a:p>
          <a:p>
            <a:pPr lvl="1"/>
            <a:r>
              <a:rPr lang="en-US" dirty="0" smtClean="0"/>
              <a:t>For every link, you can easily follow it from source to destination</a:t>
            </a:r>
          </a:p>
          <a:p>
            <a:pPr lvl="1"/>
            <a:r>
              <a:rPr lang="en-US" dirty="0" smtClean="0"/>
              <a:t>Clusters and outliers are easily identifiable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6477000"/>
            <a:ext cx="8763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 </a:t>
            </a:r>
            <a:r>
              <a:rPr lang="en-US" sz="1200" dirty="0" err="1" smtClean="0"/>
              <a:t>Shneiderman</a:t>
            </a:r>
            <a:r>
              <a:rPr lang="en-US" sz="1200" dirty="0" smtClean="0"/>
              <a:t> and A </a:t>
            </a:r>
            <a:r>
              <a:rPr lang="en-US" sz="1200" dirty="0" err="1" smtClean="0"/>
              <a:t>Aris</a:t>
            </a:r>
            <a:r>
              <a:rPr lang="en-US" sz="1200" dirty="0" smtClean="0"/>
              <a:t>. Network Visualization by Semantic Substrates. </a:t>
            </a:r>
            <a:r>
              <a:rPr lang="en-US" sz="1200" i="1" dirty="0" smtClean="0"/>
              <a:t>IEEE Transactions on Visualization and Computer Graphics</a:t>
            </a:r>
            <a:r>
              <a:rPr lang="en-US" sz="1200" dirty="0" smtClean="0"/>
              <a:t>, 12(5): 733-740, 2006.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5948045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Visualization Task Taxonomy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Topology-based tasks</a:t>
            </a:r>
          </a:p>
          <a:p>
            <a:pPr lvl="1"/>
            <a:r>
              <a:rPr lang="en-US" dirty="0" smtClean="0"/>
              <a:t>Adjacency</a:t>
            </a:r>
          </a:p>
          <a:p>
            <a:pPr lvl="2"/>
            <a:r>
              <a:rPr lang="en-US" dirty="0" smtClean="0"/>
              <a:t>Find the set of nodes adjacent to a node</a:t>
            </a:r>
          </a:p>
          <a:p>
            <a:pPr lvl="1"/>
            <a:r>
              <a:rPr lang="en-US" dirty="0" smtClean="0"/>
              <a:t>Accessibility</a:t>
            </a:r>
          </a:p>
          <a:p>
            <a:pPr lvl="2"/>
            <a:r>
              <a:rPr lang="en-US" dirty="0" smtClean="0"/>
              <a:t>Find the set of nodes accessible to a node</a:t>
            </a:r>
          </a:p>
          <a:p>
            <a:pPr lvl="1"/>
            <a:r>
              <a:rPr lang="en-US" dirty="0" smtClean="0"/>
              <a:t>Common connection</a:t>
            </a:r>
          </a:p>
          <a:p>
            <a:pPr lvl="2"/>
            <a:r>
              <a:rPr lang="en-US" dirty="0" smtClean="0"/>
              <a:t>Given nodes, find the set of nodes connected to all</a:t>
            </a:r>
          </a:p>
          <a:p>
            <a:pPr lvl="1"/>
            <a:r>
              <a:rPr lang="en-US" dirty="0" smtClean="0"/>
              <a:t>Connectivity</a:t>
            </a:r>
          </a:p>
          <a:p>
            <a:pPr lvl="2"/>
            <a:r>
              <a:rPr lang="en-US" dirty="0" smtClean="0"/>
              <a:t>Find shortest path</a:t>
            </a:r>
          </a:p>
          <a:p>
            <a:pPr lvl="2"/>
            <a:r>
              <a:rPr lang="en-US" dirty="0" smtClean="0"/>
              <a:t>Identify clusters</a:t>
            </a:r>
          </a:p>
          <a:p>
            <a:pPr lvl="2"/>
            <a:r>
              <a:rPr lang="en-US" dirty="0" smtClean="0"/>
              <a:t>Identify connected components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B. Lee, C. </a:t>
            </a:r>
            <a:r>
              <a:rPr lang="en-US" sz="1200" dirty="0" err="1"/>
              <a:t>Plaisant</a:t>
            </a:r>
            <a:r>
              <a:rPr lang="en-US" sz="1200" dirty="0"/>
              <a:t>, C. Sims Parr, J.-D. </a:t>
            </a:r>
            <a:r>
              <a:rPr lang="en-US" sz="1200" dirty="0" err="1"/>
              <a:t>Fekete</a:t>
            </a:r>
            <a:r>
              <a:rPr lang="en-US" sz="1200" dirty="0"/>
              <a:t>, N. Henry, "Task Taxonomy for Graph Visualization", Proc. of BELIV '06, April '06, pp. 1-5.</a:t>
            </a:r>
            <a:endParaRPr lang="en-US" sz="1200" dirty="0" smtClean="0"/>
          </a:p>
          <a:p>
            <a:r>
              <a:rPr lang="en-US" sz="1200" dirty="0" smtClean="0"/>
              <a:t>Some details from this slide borrowed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</a:t>
            </a:r>
            <a:r>
              <a:rPr lang="en-US" sz="1200" dirty="0"/>
              <a:t>Graph lecture:  </a:t>
            </a:r>
            <a:r>
              <a:rPr lang="en-US" sz="1200" dirty="0" smtClean="0"/>
              <a:t>http</a:t>
            </a:r>
            <a:r>
              <a:rPr lang="en-US" sz="1200" dirty="0"/>
              <a:t>://www.cc.gatech.edu/~stasko/7450/Notes/graph1.pdf</a:t>
            </a:r>
          </a:p>
        </p:txBody>
      </p:sp>
    </p:spTree>
    <p:extLst>
      <p:ext uri="{BB962C8B-B14F-4D97-AF65-F5344CB8AC3E}">
        <p14:creationId xmlns:p14="http://schemas.microsoft.com/office/powerpoint/2010/main" val="2617562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Representations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Adjacency list representation is usually preferred because it provides the most compact way to represent </a:t>
            </a:r>
            <a:r>
              <a:rPr lang="en-US" i="1" dirty="0" smtClean="0"/>
              <a:t>sparse</a:t>
            </a:r>
            <a:r>
              <a:rPr lang="en-US" dirty="0" smtClean="0"/>
              <a:t> graphs</a:t>
            </a:r>
          </a:p>
          <a:p>
            <a:pPr lvl="1"/>
            <a:r>
              <a:rPr lang="en-US" dirty="0" smtClean="0"/>
              <a:t>Sparse graph: |E|&lt;&lt;|V|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Adjacency matrix representation may be preferred for a highly connected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6280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Visualization Task Taxonomy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Attribute-based tasks</a:t>
            </a:r>
          </a:p>
          <a:p>
            <a:pPr lvl="1"/>
            <a:r>
              <a:rPr lang="en-US" dirty="0" smtClean="0"/>
              <a:t>On the nodes</a:t>
            </a:r>
          </a:p>
          <a:p>
            <a:pPr lvl="2"/>
            <a:r>
              <a:rPr lang="en-US" dirty="0" smtClean="0"/>
              <a:t>Find the nodes having a specific attribute value</a:t>
            </a:r>
          </a:p>
          <a:p>
            <a:pPr lvl="1"/>
            <a:r>
              <a:rPr lang="en-US" dirty="0" smtClean="0"/>
              <a:t>On the edges</a:t>
            </a:r>
          </a:p>
          <a:p>
            <a:pPr lvl="2"/>
            <a:r>
              <a:rPr lang="en-US" dirty="0" smtClean="0"/>
              <a:t>Given a node, find the nodes connected only by certain kinds of edges</a:t>
            </a:r>
            <a:endParaRPr lang="en-US" dirty="0"/>
          </a:p>
          <a:p>
            <a:r>
              <a:rPr lang="en-US" dirty="0" smtClean="0"/>
              <a:t>Browsing tasks</a:t>
            </a:r>
          </a:p>
          <a:p>
            <a:pPr lvl="1"/>
            <a:r>
              <a:rPr lang="en-US" dirty="0" smtClean="0"/>
              <a:t>Follow path</a:t>
            </a:r>
          </a:p>
          <a:p>
            <a:pPr lvl="1"/>
            <a:r>
              <a:rPr lang="en-US" dirty="0" smtClean="0"/>
              <a:t>Revisit</a:t>
            </a:r>
          </a:p>
          <a:p>
            <a:r>
              <a:rPr lang="en-US" dirty="0" smtClean="0"/>
              <a:t>Overview task</a:t>
            </a:r>
          </a:p>
          <a:p>
            <a:pPr lvl="1"/>
            <a:r>
              <a:rPr lang="en-US" dirty="0" smtClean="0"/>
              <a:t>Compound exploratory task</a:t>
            </a:r>
          </a:p>
          <a:p>
            <a:pPr lvl="2"/>
            <a:r>
              <a:rPr lang="en-US" dirty="0" smtClean="0"/>
              <a:t>Estimate size of a network</a:t>
            </a:r>
          </a:p>
          <a:p>
            <a:pPr lvl="2"/>
            <a:r>
              <a:rPr lang="en-US" dirty="0" smtClean="0"/>
              <a:t>Find patterns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B. Lee, C. </a:t>
            </a:r>
            <a:r>
              <a:rPr lang="en-US" sz="1200" dirty="0" err="1" smtClean="0"/>
              <a:t>Plaisant</a:t>
            </a:r>
            <a:r>
              <a:rPr lang="en-US" sz="1200" dirty="0" smtClean="0"/>
              <a:t>, C. Sims Parr, J.-D. </a:t>
            </a:r>
            <a:r>
              <a:rPr lang="en-US" sz="1200" dirty="0" err="1" smtClean="0"/>
              <a:t>Fekete</a:t>
            </a:r>
            <a:r>
              <a:rPr lang="en-US" sz="1200" dirty="0" smtClean="0"/>
              <a:t>, N. Henry, "Task Taxonomy for Graph Visualization", Proc. of BELIV '06, April '06, pp. 1-5.</a:t>
            </a:r>
          </a:p>
          <a:p>
            <a:r>
              <a:rPr lang="en-US" sz="1200" dirty="0" smtClean="0"/>
              <a:t>Some details from this slide borrowed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Graph lecture:  http://www.cc.gatech.edu/~stasko/7450/Notes/graph1.pdf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9071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6504801"/>
            <a:ext cx="845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http://www.nytimes.com/interactive/2008/05/05/science/20080506_DISEASE.html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04" y="152400"/>
            <a:ext cx="8237996" cy="6344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80006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47800"/>
            <a:ext cx="9107264" cy="4484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09899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"/>
            <a:ext cx="9144000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504801"/>
            <a:ext cx="845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http://www.deathandtaxesposter.com/</a:t>
            </a:r>
          </a:p>
        </p:txBody>
      </p:sp>
    </p:spTree>
    <p:extLst>
      <p:ext uri="{BB962C8B-B14F-4D97-AF65-F5344CB8AC3E}">
        <p14:creationId xmlns:p14="http://schemas.microsoft.com/office/powerpoint/2010/main" val="293545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Flow in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47800"/>
            <a:ext cx="6477000" cy="47599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201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borrowed from Peter </a:t>
            </a:r>
            <a:r>
              <a:rPr lang="en-US" sz="1200" dirty="0" err="1" smtClean="0"/>
              <a:t>Eades</a:t>
            </a:r>
            <a:r>
              <a:rPr lang="en-US" sz="1200" dirty="0" smtClean="0"/>
              <a:t>’ “The Future of Graph Drawing – and a rhapsody” lecture:  </a:t>
            </a:r>
            <a:r>
              <a:rPr lang="en-US" sz="1200" dirty="0"/>
              <a:t>http://sydney.edu.au/engineering/it/~peter/downloads.html</a:t>
            </a:r>
          </a:p>
        </p:txBody>
      </p:sp>
    </p:spTree>
    <p:extLst>
      <p:ext uri="{BB962C8B-B14F-4D97-AF65-F5344CB8AC3E}">
        <p14:creationId xmlns:p14="http://schemas.microsoft.com/office/powerpoint/2010/main" val="17252665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using interaction, we can reduce the computational complexity</a:t>
            </a:r>
          </a:p>
          <a:p>
            <a:pPr lvl="1"/>
            <a:r>
              <a:rPr lang="en-US" dirty="0" smtClean="0"/>
              <a:t>The layout is only computed for the key frame (can be a relatively small graph in comparison)</a:t>
            </a:r>
          </a:p>
          <a:p>
            <a:pPr lvl="1"/>
            <a:r>
              <a:rPr lang="en-US" dirty="0" smtClean="0"/>
              <a:t>Can use the time that the user is thinking about the visual to compute </a:t>
            </a:r>
          </a:p>
          <a:p>
            <a:r>
              <a:rPr lang="en-US" dirty="0" smtClean="0"/>
              <a:t>This also reduces the visual complexity!</a:t>
            </a:r>
          </a:p>
          <a:p>
            <a:r>
              <a:rPr lang="en-US" dirty="0" smtClean="0"/>
              <a:t>However, this can increase the cognitive complexity</a:t>
            </a:r>
          </a:p>
          <a:p>
            <a:pPr lvl="1"/>
            <a:r>
              <a:rPr lang="en-US" dirty="0" smtClean="0"/>
              <a:t>The user must remember things from key frame to key frame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145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borrowed from Peter </a:t>
            </a:r>
            <a:r>
              <a:rPr lang="en-US" sz="1200" dirty="0" err="1" smtClean="0"/>
              <a:t>Eades</a:t>
            </a:r>
            <a:r>
              <a:rPr lang="en-US" sz="1200" dirty="0" smtClean="0"/>
              <a:t>’ “The Future of Graph Drawing – and a rhapsody” lecture:  </a:t>
            </a:r>
            <a:r>
              <a:rPr lang="en-US" sz="1200" dirty="0"/>
              <a:t>http://sydney.edu.au/engineering/it/~peter/downloads.html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6858000" cy="4577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4780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a huge graph, we can only realistically draw a small part at a time</a:t>
            </a:r>
          </a:p>
          <a:p>
            <a:pPr lvl="1"/>
            <a:r>
              <a:rPr lang="en-US" dirty="0" smtClean="0"/>
              <a:t>The question is, which part?</a:t>
            </a:r>
          </a:p>
          <a:p>
            <a:pPr lvl="1"/>
            <a:r>
              <a:rPr lang="en-US" dirty="0" smtClean="0"/>
              <a:t>We want to form an abstraction of the dataset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borrowed from Peter </a:t>
            </a:r>
            <a:r>
              <a:rPr lang="en-US" sz="1200" dirty="0" err="1" smtClean="0"/>
              <a:t>Eades</a:t>
            </a:r>
            <a:r>
              <a:rPr lang="en-US" sz="1200" dirty="0" smtClean="0"/>
              <a:t>’ “The Future of Graph Drawing – and a rhapsody” lecture:  </a:t>
            </a:r>
            <a:r>
              <a:rPr lang="en-US" sz="1200" dirty="0"/>
              <a:t>http://sydney.edu.au/engineering/it/~peter/downloads.html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3276600"/>
            <a:ext cx="3981450" cy="267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471862"/>
            <a:ext cx="3555533" cy="231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8976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47800"/>
            <a:ext cx="6477000" cy="4693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63201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borrowed from Peter </a:t>
            </a:r>
            <a:r>
              <a:rPr lang="en-US" sz="1200" dirty="0" err="1" smtClean="0"/>
              <a:t>Eades</a:t>
            </a:r>
            <a:r>
              <a:rPr lang="en-US" sz="1200" dirty="0" smtClean="0"/>
              <a:t>’ “The Future of Graph Drawing – and a rhapsody” lecture:  </a:t>
            </a:r>
            <a:r>
              <a:rPr lang="en-US" sz="1200" dirty="0"/>
              <a:t>http://sydney.edu.au/engineering/it/~peter/downloads.html</a:t>
            </a:r>
          </a:p>
        </p:txBody>
      </p:sp>
    </p:spTree>
    <p:extLst>
      <p:ext uri="{BB962C8B-B14F-4D97-AF65-F5344CB8AC3E}">
        <p14:creationId xmlns:p14="http://schemas.microsoft.com/office/powerpoint/2010/main" val="12865204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Totally planar clustered graph 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371600"/>
            <a:ext cx="6096000" cy="4659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201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borrowed from Peter </a:t>
            </a:r>
            <a:r>
              <a:rPr lang="en-US" sz="1200" dirty="0" err="1" smtClean="0"/>
              <a:t>Eades</a:t>
            </a:r>
            <a:r>
              <a:rPr lang="en-US" sz="1200" dirty="0" smtClean="0"/>
              <a:t>’ “The Future of Graph Drawing – and a rhapsody” lecture:  </a:t>
            </a:r>
            <a:r>
              <a:rPr lang="en-US" sz="1200" dirty="0"/>
              <a:t>http://sydney.edu.au/engineering/it/~peter/downloads.html</a:t>
            </a:r>
          </a:p>
        </p:txBody>
      </p:sp>
    </p:spTree>
    <p:extLst>
      <p:ext uri="{BB962C8B-B14F-4D97-AF65-F5344CB8AC3E}">
        <p14:creationId xmlns:p14="http://schemas.microsoft.com/office/powerpoint/2010/main" val="3338579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Terminology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Graphs can have </a:t>
            </a:r>
            <a:r>
              <a:rPr lang="en-US" i="1" dirty="0" smtClean="0"/>
              <a:t>cycles</a:t>
            </a:r>
            <a:r>
              <a:rPr lang="en-US" dirty="0" smtClean="0"/>
              <a:t> – meaning that you can follow a path from one node and return back to the same node</a:t>
            </a:r>
          </a:p>
          <a:p>
            <a:r>
              <a:rPr lang="en-US" dirty="0" smtClean="0"/>
              <a:t>Graph edges can be </a:t>
            </a:r>
            <a:r>
              <a:rPr lang="en-US" i="1" dirty="0" smtClean="0"/>
              <a:t>directed</a:t>
            </a:r>
            <a:r>
              <a:rPr lang="en-US" dirty="0" smtClean="0"/>
              <a:t> or </a:t>
            </a:r>
            <a:r>
              <a:rPr lang="en-US" i="1" dirty="0" smtClean="0"/>
              <a:t>undirected</a:t>
            </a:r>
            <a:r>
              <a:rPr lang="en-US" dirty="0" smtClean="0"/>
              <a:t> – think of this as a one-way street (directed) or a two-way street (you can go either direction)</a:t>
            </a:r>
          </a:p>
          <a:p>
            <a:r>
              <a:rPr lang="en-US" dirty="0" smtClean="0"/>
              <a:t>The </a:t>
            </a:r>
            <a:r>
              <a:rPr lang="en-US" i="1" dirty="0" smtClean="0"/>
              <a:t>degree</a:t>
            </a:r>
            <a:r>
              <a:rPr lang="en-US" dirty="0" smtClean="0"/>
              <a:t> of a vertex is the number of edges connected to it</a:t>
            </a:r>
          </a:p>
          <a:p>
            <a:pPr lvl="1"/>
            <a:r>
              <a:rPr lang="en-US" dirty="0" smtClean="0"/>
              <a:t>For a directed graph, you have an </a:t>
            </a:r>
            <a:r>
              <a:rPr lang="en-US" i="1" dirty="0" smtClean="0"/>
              <a:t>In-Degree</a:t>
            </a:r>
            <a:r>
              <a:rPr lang="en-US" dirty="0" smtClean="0"/>
              <a:t> and an </a:t>
            </a:r>
            <a:r>
              <a:rPr lang="en-US" i="1" dirty="0" smtClean="0"/>
              <a:t>Out-Degree</a:t>
            </a:r>
            <a:endParaRPr lang="en-US" dirty="0" smtClean="0"/>
          </a:p>
          <a:p>
            <a:r>
              <a:rPr lang="en-US" dirty="0" smtClean="0"/>
              <a:t>Graph edges can have values (weights) on them and these values can be measures like we’ve discussed in our multivariate data (nominal, ordinal or quantitative)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477000"/>
            <a:ext cx="8458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Some details from this slide borrowed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</a:t>
            </a:r>
            <a:r>
              <a:rPr lang="en-US" sz="1200" dirty="0"/>
              <a:t>Graph lecture:  </a:t>
            </a:r>
            <a:r>
              <a:rPr lang="en-US" sz="1200" dirty="0" smtClean="0"/>
              <a:t>http</a:t>
            </a:r>
            <a:r>
              <a:rPr lang="en-US" sz="1200" dirty="0"/>
              <a:t>://www.cc.gatech.edu/~stasko/7450/Notes/graph1.pdf</a:t>
            </a:r>
          </a:p>
        </p:txBody>
      </p:sp>
    </p:spTree>
    <p:extLst>
      <p:ext uri="{BB962C8B-B14F-4D97-AF65-F5344CB8AC3E}">
        <p14:creationId xmlns:p14="http://schemas.microsoft.com/office/powerpoint/2010/main" val="46689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Totally Planar Clustered Graph 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borrowed from Peter </a:t>
            </a:r>
            <a:r>
              <a:rPr lang="en-US" sz="1200" dirty="0" err="1" smtClean="0"/>
              <a:t>Eades</a:t>
            </a:r>
            <a:r>
              <a:rPr lang="en-US" sz="1200" dirty="0" smtClean="0"/>
              <a:t>’ “The Future of Graph Drawing – and a rhapsody” lecture:  </a:t>
            </a:r>
            <a:r>
              <a:rPr lang="en-US" sz="1200" dirty="0"/>
              <a:t>http://sydney.edu.au/engineering/it/~peter/downloads.html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447799"/>
            <a:ext cx="5867400" cy="4602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95919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Interaction in Clustered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 basic interaction with a clustered graph is to drill down</a:t>
            </a:r>
          </a:p>
          <a:p>
            <a:pPr lvl="1"/>
            <a:r>
              <a:rPr lang="en-US" dirty="0" smtClean="0"/>
              <a:t>See what a node contains, move a node to reorganize</a:t>
            </a:r>
          </a:p>
          <a:p>
            <a:pPr lvl="1"/>
            <a:r>
              <a:rPr lang="en-US" dirty="0" smtClean="0"/>
              <a:t>Replace a node with its children</a:t>
            </a:r>
          </a:p>
          <a:p>
            <a:r>
              <a:rPr lang="en-US" dirty="0" smtClean="0"/>
              <a:t>We also want to drill up</a:t>
            </a:r>
          </a:p>
          <a:p>
            <a:pPr lvl="1"/>
            <a:r>
              <a:rPr lang="en-US" dirty="0" smtClean="0"/>
              <a:t>Close a set of nodes to make the picture simpler</a:t>
            </a:r>
          </a:p>
          <a:p>
            <a:pPr lvl="1"/>
            <a:r>
              <a:rPr lang="en-US" dirty="0" smtClean="0"/>
              <a:t>Replace a set of siblings with their parent</a:t>
            </a:r>
          </a:p>
          <a:p>
            <a:r>
              <a:rPr lang="en-US" dirty="0" smtClean="0"/>
              <a:t>In a practical systems</a:t>
            </a:r>
          </a:p>
          <a:p>
            <a:pPr lvl="1"/>
            <a:r>
              <a:rPr lang="en-US" dirty="0" smtClean="0"/>
              <a:t>Human does drill-down</a:t>
            </a:r>
          </a:p>
          <a:p>
            <a:pPr lvl="1"/>
            <a:r>
              <a:rPr lang="en-US" dirty="0" smtClean="0"/>
              <a:t>System does drill-up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63201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borrowed from Peter </a:t>
            </a:r>
            <a:r>
              <a:rPr lang="en-US" sz="1200" dirty="0" err="1" smtClean="0"/>
              <a:t>Eades</a:t>
            </a:r>
            <a:r>
              <a:rPr lang="en-US" sz="1200" dirty="0" smtClean="0"/>
              <a:t>’ “The Future of Graph Drawing – and a rhapsody” lecture:  </a:t>
            </a:r>
            <a:r>
              <a:rPr lang="en-US" sz="1200" dirty="0"/>
              <a:t>http://sydney.edu.au/engineering/it/~peter/downloads.html</a:t>
            </a:r>
          </a:p>
        </p:txBody>
      </p:sp>
    </p:spTree>
    <p:extLst>
      <p:ext uri="{BB962C8B-B14F-4D97-AF65-F5344CB8AC3E}">
        <p14:creationId xmlns:p14="http://schemas.microsoft.com/office/powerpoint/2010/main" val="18163040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Implications of Interaction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Drilling down changes the size of a node, zooms in</a:t>
            </a:r>
          </a:p>
          <a:p>
            <a:r>
              <a:rPr lang="en-US" dirty="0" smtClean="0"/>
              <a:t>Drilling up is performed by the system, but needs to preserve mental model</a:t>
            </a:r>
          </a:p>
          <a:p>
            <a:r>
              <a:rPr lang="en-US" dirty="0" smtClean="0"/>
              <a:t>Nodes must move to accommodate these changes in size</a:t>
            </a:r>
          </a:p>
          <a:p>
            <a:r>
              <a:rPr lang="en-US" dirty="0" smtClean="0"/>
              <a:t>The new picture must also conform to all the aesthetic constraints</a:t>
            </a:r>
          </a:p>
          <a:p>
            <a:r>
              <a:rPr lang="en-US" dirty="0" smtClean="0"/>
              <a:t>The mental map must be preserved</a:t>
            </a:r>
          </a:p>
          <a:p>
            <a:pPr lvl="1"/>
            <a:r>
              <a:rPr lang="en-US" dirty="0" smtClean="0"/>
              <a:t>Preserve orthogonal ordering</a:t>
            </a:r>
          </a:p>
          <a:p>
            <a:pPr lvl="1"/>
            <a:r>
              <a:rPr lang="en-US" dirty="0" smtClean="0"/>
              <a:t>Preserve proximity</a:t>
            </a:r>
          </a:p>
          <a:p>
            <a:pPr lvl="1"/>
            <a:r>
              <a:rPr lang="en-US" dirty="0" smtClean="0"/>
              <a:t>Preserve topology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borrowed from Peter </a:t>
            </a:r>
            <a:r>
              <a:rPr lang="en-US" sz="1200" dirty="0" err="1" smtClean="0"/>
              <a:t>Eades</a:t>
            </a:r>
            <a:r>
              <a:rPr lang="en-US" sz="1200" dirty="0" smtClean="0"/>
              <a:t>’ “The Future of Graph Drawing – and a rhapsody” lecture:  </a:t>
            </a:r>
            <a:r>
              <a:rPr lang="en-US" sz="1200" dirty="0"/>
              <a:t>http://sydney.edu.au/engineering/it/~peter/downloads.html</a:t>
            </a:r>
          </a:p>
        </p:txBody>
      </p:sp>
    </p:spTree>
    <p:extLst>
      <p:ext uri="{BB962C8B-B14F-4D97-AF65-F5344CB8AC3E}">
        <p14:creationId xmlns:p14="http://schemas.microsoft.com/office/powerpoint/2010/main" val="4251251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 and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George </a:t>
            </a:r>
            <a:r>
              <a:rPr lang="en-US" dirty="0" err="1" smtClean="0"/>
              <a:t>Birkoff</a:t>
            </a:r>
            <a:r>
              <a:rPr lang="en-US" dirty="0" smtClean="0"/>
              <a:t>, 1933:</a:t>
            </a:r>
          </a:p>
          <a:p>
            <a:pPr lvl="1"/>
            <a:r>
              <a:rPr lang="en-US" dirty="0" smtClean="0"/>
              <a:t>Beauty can be measured as a ratio of M=O/C</a:t>
            </a:r>
          </a:p>
          <a:p>
            <a:pPr lvl="1"/>
            <a:r>
              <a:rPr lang="en-US" dirty="0" smtClean="0"/>
              <a:t>O = order ~ Kolmogorov complexity</a:t>
            </a:r>
          </a:p>
          <a:p>
            <a:pPr lvl="1"/>
            <a:r>
              <a:rPr lang="en-US" dirty="0" smtClean="0"/>
              <a:t>C = complexity ~ Shannon complexity</a:t>
            </a:r>
          </a:p>
          <a:p>
            <a:pPr lvl="1"/>
            <a:endParaRPr lang="en-US" dirty="0"/>
          </a:p>
          <a:p>
            <a:r>
              <a:rPr lang="en-US" dirty="0" smtClean="0"/>
              <a:t>If graph drawing is trying to optimize some aesthetic criteria, can we </a:t>
            </a:r>
            <a:r>
              <a:rPr lang="en-US" smtClean="0"/>
              <a:t>optimize beauty?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29370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 and 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Required Reading:</a:t>
            </a:r>
          </a:p>
          <a:p>
            <a:pPr lvl="1"/>
            <a:r>
              <a:rPr lang="en-US" dirty="0"/>
              <a:t>Ivan Herman, Guy </a:t>
            </a:r>
            <a:r>
              <a:rPr lang="en-US" dirty="0" err="1"/>
              <a:t>Melanon</a:t>
            </a:r>
            <a:r>
              <a:rPr lang="en-US" dirty="0"/>
              <a:t>, and M. Scott Marshall. 2000. Graph Visualization and Navigation in Information Visualization: A Survey. </a:t>
            </a:r>
            <a:r>
              <a:rPr lang="en-US" i="1" dirty="0"/>
              <a:t>IEEE Transactions on Visualization and Computer Graphics</a:t>
            </a:r>
            <a:r>
              <a:rPr lang="en-US" dirty="0"/>
              <a:t> 6, 1 (January 2000), </a:t>
            </a:r>
            <a:r>
              <a:rPr lang="en-US" dirty="0" smtClean="0"/>
              <a:t>24-43</a:t>
            </a:r>
          </a:p>
          <a:p>
            <a:pPr lvl="1"/>
            <a:r>
              <a:rPr lang="en-US" dirty="0" smtClean="0"/>
              <a:t>Adam </a:t>
            </a:r>
            <a:r>
              <a:rPr lang="en-US" dirty="0" err="1"/>
              <a:t>Perer</a:t>
            </a:r>
            <a:r>
              <a:rPr lang="en-US" dirty="0"/>
              <a:t> and Ben </a:t>
            </a:r>
            <a:r>
              <a:rPr lang="en-US" dirty="0" err="1"/>
              <a:t>Shneiderman</a:t>
            </a:r>
            <a:r>
              <a:rPr lang="en-US" dirty="0"/>
              <a:t>: Integrating Statistics and Visualization for Exploratory Power: From Long-Term Case Studies to Design Guidelines, IEEE Computer Graphics &amp; Applications 29, 3 (May/June 2009), </a:t>
            </a:r>
            <a:r>
              <a:rPr lang="en-US" dirty="0" smtClean="0"/>
              <a:t>39-51</a:t>
            </a:r>
          </a:p>
          <a:p>
            <a:pPr lvl="1"/>
            <a:r>
              <a:rPr lang="en-US" dirty="0" smtClean="0"/>
              <a:t>M</a:t>
            </a:r>
            <a:r>
              <a:rPr lang="en-US" dirty="0"/>
              <a:t>. Wattenberg, "Visual exploration of multivariate graphs," Proceedings of ACM CHI '06, Montreal, Canada, April 2006, pp. 811-819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8118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447800"/>
            <a:ext cx="8077200" cy="4572000"/>
          </a:xfrm>
        </p:spPr>
        <p:txBody>
          <a:bodyPr/>
          <a:lstStyle/>
          <a:p>
            <a:r>
              <a:rPr lang="en-US" dirty="0" smtClean="0"/>
              <a:t>There is a whole research community that focuses on the creation of graph </a:t>
            </a:r>
            <a:r>
              <a:rPr lang="en-US" dirty="0"/>
              <a:t>layout </a:t>
            </a:r>
            <a:r>
              <a:rPr lang="en-US" dirty="0" smtClean="0"/>
              <a:t>techniques: </a:t>
            </a: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://www.gd2012.org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b="1" dirty="0" smtClean="0"/>
              <a:t>1970s</a:t>
            </a:r>
          </a:p>
          <a:p>
            <a:pPr lvl="1"/>
            <a:r>
              <a:rPr lang="en-US" dirty="0" smtClean="0"/>
              <a:t>Begin to visualize graphs on a computer</a:t>
            </a:r>
          </a:p>
          <a:p>
            <a:pPr lvl="1"/>
            <a:r>
              <a:rPr lang="en-US" dirty="0" smtClean="0"/>
              <a:t>Inspired by the need for better decision making</a:t>
            </a:r>
            <a:endParaRPr lang="en-US" b="1" i="1" dirty="0"/>
          </a:p>
          <a:p>
            <a:pPr lvl="1"/>
            <a:r>
              <a:rPr lang="en-US" i="1" dirty="0" smtClean="0"/>
              <a:t>Key Ideas</a:t>
            </a:r>
            <a:r>
              <a:rPr lang="en-US" dirty="0" smtClean="0"/>
              <a:t>: </a:t>
            </a:r>
          </a:p>
          <a:p>
            <a:pPr lvl="2"/>
            <a:r>
              <a:rPr lang="en-US" dirty="0" smtClean="0"/>
              <a:t>Aesthetics in the graph layouts</a:t>
            </a:r>
          </a:p>
          <a:p>
            <a:pPr lvl="2"/>
            <a:r>
              <a:rPr lang="en-US" dirty="0" smtClean="0"/>
              <a:t>Can we mathematically optimize these “aesthetics”</a:t>
            </a:r>
          </a:p>
        </p:txBody>
      </p:sp>
    </p:spTree>
    <p:extLst>
      <p:ext uri="{BB962C8B-B14F-4D97-AF65-F5344CB8AC3E}">
        <p14:creationId xmlns:p14="http://schemas.microsoft.com/office/powerpoint/2010/main" val="1099322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1980s</a:t>
            </a:r>
            <a:endParaRPr lang="en-US" dirty="0" smtClean="0"/>
          </a:p>
          <a:p>
            <a:pPr lvl="1"/>
            <a:r>
              <a:rPr lang="en-US" dirty="0" smtClean="0"/>
              <a:t>Exciting algorithms and geometry</a:t>
            </a:r>
          </a:p>
          <a:p>
            <a:pPr lvl="1"/>
            <a:r>
              <a:rPr lang="en-US" dirty="0" smtClean="0"/>
              <a:t>Many fundamental graph layout algorithms are developed</a:t>
            </a:r>
          </a:p>
          <a:p>
            <a:pPr lvl="1"/>
            <a:r>
              <a:rPr lang="en-US" dirty="0" smtClean="0"/>
              <a:t>Inspired by graph theory, geometry</a:t>
            </a:r>
          </a:p>
          <a:p>
            <a:pPr lvl="1"/>
            <a:r>
              <a:rPr lang="en-US" dirty="0" smtClean="0"/>
              <a:t>Planarity becomes a key concept</a:t>
            </a:r>
          </a:p>
          <a:p>
            <a:pPr lvl="2"/>
            <a:r>
              <a:rPr lang="en-US" dirty="0" smtClean="0"/>
              <a:t>A planar graph is a graph that can be embedded in a plane so that no edges intersect (there is a puzzle computer game of the same name)</a:t>
            </a:r>
          </a:p>
          <a:p>
            <a:pPr lvl="2"/>
            <a:r>
              <a:rPr lang="en-US" dirty="0" smtClean="0"/>
              <a:t>The problem of determining if a graph is planar can be solved in linear time with a simple algorithm</a:t>
            </a:r>
          </a:p>
          <a:p>
            <a:pPr lvl="1"/>
            <a:r>
              <a:rPr lang="en-US" dirty="0" err="1" smtClean="0"/>
              <a:t>Fary’s</a:t>
            </a:r>
            <a:r>
              <a:rPr lang="en-US" dirty="0" smtClean="0"/>
              <a:t> Theorem (1948) – any simple planar graph can be drawn without crossings so that its edges are straight line segments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2400" y="6324600"/>
            <a:ext cx="60887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Fáry</a:t>
            </a:r>
            <a:r>
              <a:rPr lang="en-US" sz="1200" dirty="0"/>
              <a:t>, István (1948), "On straight-line representation of planar graphs", </a:t>
            </a:r>
            <a:r>
              <a:rPr lang="en-US" sz="1200" i="1" dirty="0" err="1"/>
              <a:t>Acta</a:t>
            </a:r>
            <a:r>
              <a:rPr lang="en-US" sz="1200" i="1" dirty="0"/>
              <a:t> Sci. Math. (Szeged)</a:t>
            </a:r>
            <a:r>
              <a:rPr lang="en-US" sz="1200" dirty="0"/>
              <a:t> </a:t>
            </a:r>
            <a:r>
              <a:rPr lang="en-US" sz="1200" b="1" dirty="0"/>
              <a:t>11</a:t>
            </a:r>
            <a:r>
              <a:rPr lang="en-US" sz="1200" dirty="0"/>
              <a:t>: 229–233</a:t>
            </a:r>
          </a:p>
        </p:txBody>
      </p:sp>
    </p:spTree>
    <p:extLst>
      <p:ext uri="{BB962C8B-B14F-4D97-AF65-F5344CB8AC3E}">
        <p14:creationId xmlns:p14="http://schemas.microsoft.com/office/powerpoint/2010/main" val="3969198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Layouts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447800"/>
            <a:ext cx="7943850" cy="4794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520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Drawing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b="1" dirty="0" smtClean="0"/>
              <a:t>1990s</a:t>
            </a:r>
            <a:endParaRPr lang="en-US" dirty="0" smtClean="0"/>
          </a:p>
          <a:p>
            <a:pPr lvl="1"/>
            <a:r>
              <a:rPr lang="en-US" dirty="0" smtClean="0"/>
              <a:t>Graph drawing matures as a discipline with the advent of the graph drawing conference</a:t>
            </a:r>
          </a:p>
          <a:p>
            <a:pPr lvl="1"/>
            <a:r>
              <a:rPr lang="en-US" dirty="0" smtClean="0"/>
              <a:t>Information visualization emerges as a discipline</a:t>
            </a:r>
          </a:p>
          <a:p>
            <a:endParaRPr lang="en-US" dirty="0"/>
          </a:p>
          <a:p>
            <a:r>
              <a:rPr lang="en-US" b="1" dirty="0" smtClean="0"/>
              <a:t>2000s</a:t>
            </a:r>
            <a:endParaRPr lang="en-US" dirty="0" smtClean="0"/>
          </a:p>
          <a:p>
            <a:pPr lvl="1"/>
            <a:r>
              <a:rPr lang="en-US" dirty="0" smtClean="0"/>
              <a:t>More demand for graph drawing</a:t>
            </a:r>
          </a:p>
          <a:p>
            <a:pPr lvl="1"/>
            <a:r>
              <a:rPr lang="en-US" dirty="0" smtClean="0"/>
              <a:t>Data volumes become larger – data deluge</a:t>
            </a:r>
          </a:p>
          <a:p>
            <a:pPr lvl="1"/>
            <a:r>
              <a:rPr lang="en-US" dirty="0" smtClean="0"/>
              <a:t>More usable products, faster computers</a:t>
            </a:r>
          </a:p>
          <a:p>
            <a:pPr lvl="1"/>
            <a:r>
              <a:rPr lang="en-US" dirty="0" smtClean="0"/>
              <a:t>New customers (social networks, systems biology, security)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79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8689</TotalTime>
  <Words>3307</Words>
  <Application>Microsoft Office PowerPoint</Application>
  <PresentationFormat>On-screen Show (4:3)</PresentationFormat>
  <Paragraphs>364</Paragraphs>
  <Slides>54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6" baseType="lpstr">
      <vt:lpstr>Equity</vt:lpstr>
      <vt:lpstr>Equation</vt:lpstr>
      <vt:lpstr>CSE 591 Graphs and Networks</vt:lpstr>
      <vt:lpstr>Connections</vt:lpstr>
      <vt:lpstr>What is a Graph?</vt:lpstr>
      <vt:lpstr>Graph Representations</vt:lpstr>
      <vt:lpstr>Graph Terminology</vt:lpstr>
      <vt:lpstr>Graph Drawing</vt:lpstr>
      <vt:lpstr>Graph Drawing</vt:lpstr>
      <vt:lpstr>Graph Layouts</vt:lpstr>
      <vt:lpstr>Graph Drawing</vt:lpstr>
      <vt:lpstr>How to Draw a Graph?</vt:lpstr>
      <vt:lpstr>How to Draw a Graph?</vt:lpstr>
      <vt:lpstr>Aesthetic Considerations</vt:lpstr>
      <vt:lpstr>Experimenting with Aesthetics-Based Graph Layout</vt:lpstr>
      <vt:lpstr>Rooted Trees</vt:lpstr>
      <vt:lpstr>Free Trees</vt:lpstr>
      <vt:lpstr>Planarity Testing</vt:lpstr>
      <vt:lpstr>Straight Line Graph Drawings</vt:lpstr>
      <vt:lpstr>Orthogonal Grid Drawings</vt:lpstr>
      <vt:lpstr>Visibility Representations</vt:lpstr>
      <vt:lpstr>Planar Drawings on a Line</vt:lpstr>
      <vt:lpstr>Force-Directed Methods</vt:lpstr>
      <vt:lpstr>Force-Directed Methods</vt:lpstr>
      <vt:lpstr>Spring Methods</vt:lpstr>
      <vt:lpstr>Springs and Electrical Forces</vt:lpstr>
      <vt:lpstr>Springs and Electrical Forces</vt:lpstr>
      <vt:lpstr>Springs and Electrical Forces</vt:lpstr>
      <vt:lpstr>Finding Equilibrium</vt:lpstr>
      <vt:lpstr>Force directed methods</vt:lpstr>
      <vt:lpstr>Scale Challenge</vt:lpstr>
      <vt:lpstr>Expanding Graph Drawing </vt:lpstr>
      <vt:lpstr>Theorems</vt:lpstr>
      <vt:lpstr>3D Graph Drawing</vt:lpstr>
      <vt:lpstr>2.5D Graph Drawing</vt:lpstr>
      <vt:lpstr>Multiplane Method</vt:lpstr>
      <vt:lpstr>Multilevel Visualization of Clustered Graphs</vt:lpstr>
      <vt:lpstr>Thinking Back on our Visual Variables</vt:lpstr>
      <vt:lpstr>Thinking Back on our Visual Variables</vt:lpstr>
      <vt:lpstr>Network Visualization Nirvana</vt:lpstr>
      <vt:lpstr>Graph Visualization Task Taxonomy</vt:lpstr>
      <vt:lpstr>Graph Visualization Task Taxonomy</vt:lpstr>
      <vt:lpstr>PowerPoint Presentation</vt:lpstr>
      <vt:lpstr>PowerPoint Presentation</vt:lpstr>
      <vt:lpstr>PowerPoint Presentation</vt:lpstr>
      <vt:lpstr>Interaction Flow in Graphs</vt:lpstr>
      <vt:lpstr>Using Interaction</vt:lpstr>
      <vt:lpstr>Clustered Graphs</vt:lpstr>
      <vt:lpstr>Clustered Graphs</vt:lpstr>
      <vt:lpstr>Clustered Graphs</vt:lpstr>
      <vt:lpstr>Totally planar clustered graph drawing</vt:lpstr>
      <vt:lpstr>Totally Planar Clustered Graph Drawing</vt:lpstr>
      <vt:lpstr>Interaction in Clustered Graphs</vt:lpstr>
      <vt:lpstr>Implications of Interaction</vt:lpstr>
      <vt:lpstr>Art and Visualization</vt:lpstr>
      <vt:lpstr>Readings and Homework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cadlabadmin</dc:creator>
  <cp:lastModifiedBy>Ross Maciejewski</cp:lastModifiedBy>
  <cp:revision>312</cp:revision>
  <dcterms:created xsi:type="dcterms:W3CDTF">2011-08-04T19:58:28Z</dcterms:created>
  <dcterms:modified xsi:type="dcterms:W3CDTF">2013-03-03T18:23:26Z</dcterms:modified>
</cp:coreProperties>
</file>